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ileron" panose="020B0604020202020204" charset="0"/>
      <p:regular r:id="rId12"/>
    </p:embeddedFont>
    <p:embeddedFont>
      <p:font typeface="Aileron Bold" panose="020B0604020202020204" charset="0"/>
      <p:regular r:id="rId13"/>
    </p:embeddedFont>
    <p:embeddedFont>
      <p:font typeface="Aileron Heavy" panose="020B0604020202020204" charset="0"/>
      <p:regular r:id="rId14"/>
    </p:embeddedFont>
    <p:embeddedFont>
      <p:font typeface="Aileron Ultra-Bold" panose="020B0604020202020204" charset="0"/>
      <p:regular r:id="rId15"/>
    </p:embeddedFont>
    <p:embeddedFont>
      <p:font typeface="Calibri" panose="020F0502020204030204" pitchFamily="34" charset="0"/>
      <p:regular r:id="rId16"/>
      <p:bold r:id="rId17"/>
      <p:italic r:id="rId18"/>
      <p:boldItalic r:id="rId19"/>
    </p:embeddedFont>
    <p:embeddedFont>
      <p:font typeface="Canva Sans" panose="020B0604020202020204" charset="0"/>
      <p:regular r:id="rId20"/>
    </p:embeddedFont>
    <p:embeddedFont>
      <p:font typeface="Canva Sans Bold" panose="020B0604020202020204" charset="0"/>
      <p:regular r:id="rId21"/>
    </p:embeddedFont>
    <p:embeddedFont>
      <p:font typeface="Comic Sans" panose="020B0604020202020204" charset="0"/>
      <p:regular r:id="rId22"/>
    </p:embeddedFont>
    <p:embeddedFont>
      <p:font typeface="Poppins" panose="00000500000000000000" pitchFamily="2" charset="0"/>
      <p:regular r:id="rId23"/>
    </p:embeddedFont>
    <p:embeddedFont>
      <p:font typeface="Poppins Bold" panose="00000800000000000000" charset="0"/>
      <p:regular r:id="rId24"/>
    </p:embeddedFont>
    <p:embeddedFont>
      <p:font typeface="Poppins Light" panose="00000400000000000000" pitchFamily="2" charset="0"/>
      <p:regular r:id="rId25"/>
      <p:italic r:id="rId26"/>
    </p:embeddedFont>
    <p:embeddedFont>
      <p:font typeface="Poppins Medium" panose="00000600000000000000" pitchFamily="2" charset="0"/>
      <p:regular r:id="rId27"/>
      <p:italic r:id="rId28"/>
    </p:embeddedFont>
    <p:embeddedFont>
      <p:font typeface="Poppins Medium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9" d="100"/>
          <a:sy n="59" d="100"/>
        </p:scale>
        <p:origin x="643"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0" y="10124017"/>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a:p>
          </p:txBody>
        </p:sp>
        <p:sp>
          <p:nvSpPr>
            <p:cNvPr id="5" name="TextBox 5"/>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6192500" y="0"/>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txBody>
            <a:bodyPr/>
            <a:lstStyle/>
            <a:p>
              <a:endParaRPr lang="en-US"/>
            </a:p>
          </p:txBody>
        </p:sp>
        <p:sp>
          <p:nvSpPr>
            <p:cNvPr id="8" name="TextBox 8"/>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9" name="Group 9"/>
          <p:cNvGrpSpPr/>
          <p:nvPr/>
        </p:nvGrpSpPr>
        <p:grpSpPr>
          <a:xfrm>
            <a:off x="1028700" y="6667500"/>
            <a:ext cx="12386212" cy="2590800"/>
            <a:chOff x="0" y="0"/>
            <a:chExt cx="16514949" cy="3454400"/>
          </a:xfrm>
        </p:grpSpPr>
        <p:sp>
          <p:nvSpPr>
            <p:cNvPr id="10" name="TextBox 10"/>
            <p:cNvSpPr txBox="1"/>
            <p:nvPr/>
          </p:nvSpPr>
          <p:spPr>
            <a:xfrm>
              <a:off x="0" y="104775"/>
              <a:ext cx="16514949" cy="2333625"/>
            </a:xfrm>
            <a:prstGeom prst="rect">
              <a:avLst/>
            </a:prstGeom>
          </p:spPr>
          <p:txBody>
            <a:bodyPr lIns="0" tIns="0" rIns="0" bIns="0" rtlCol="0" anchor="t">
              <a:spAutoFit/>
            </a:bodyPr>
            <a:lstStyle/>
            <a:p>
              <a:pPr>
                <a:lnSpc>
                  <a:spcPts val="13200"/>
                </a:lnSpc>
              </a:pPr>
              <a:r>
                <a:rPr lang="en-US" sz="12000" dirty="0" err="1">
                  <a:solidFill>
                    <a:srgbClr val="3EDAD8"/>
                  </a:solidFill>
                  <a:latin typeface="Aileron Heavy"/>
                </a:rPr>
                <a:t>StudyOptima</a:t>
              </a:r>
              <a:endParaRPr lang="en-US" sz="12000" dirty="0">
                <a:solidFill>
                  <a:srgbClr val="3EDAD8"/>
                </a:solidFill>
                <a:latin typeface="Aileron Heavy"/>
              </a:endParaRPr>
            </a:p>
          </p:txBody>
        </p:sp>
        <p:sp>
          <p:nvSpPr>
            <p:cNvPr id="11" name="TextBox 11"/>
            <p:cNvSpPr txBox="1"/>
            <p:nvPr/>
          </p:nvSpPr>
          <p:spPr>
            <a:xfrm>
              <a:off x="0" y="2806700"/>
              <a:ext cx="16514949" cy="647700"/>
            </a:xfrm>
            <a:prstGeom prst="rect">
              <a:avLst/>
            </a:prstGeom>
          </p:spPr>
          <p:txBody>
            <a:bodyPr lIns="0" tIns="0" rIns="0" bIns="0" rtlCol="0" anchor="t">
              <a:spAutoFit/>
            </a:bodyPr>
            <a:lstStyle/>
            <a:p>
              <a:pPr>
                <a:lnSpc>
                  <a:spcPts val="3900"/>
                </a:lnSpc>
              </a:pPr>
              <a:r>
                <a:rPr lang="en-US" sz="3000" spc="300">
                  <a:solidFill>
                    <a:srgbClr val="FFFFFF"/>
                  </a:solidFill>
                  <a:latin typeface="Aileron"/>
                </a:rPr>
                <a:t>YOUR KEY TO PEAK ACADEMIC PERFORMANCE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sp>
        <p:nvSpPr>
          <p:cNvPr id="3" name="Freeform 3"/>
          <p:cNvSpPr/>
          <p:nvPr/>
        </p:nvSpPr>
        <p:spPr>
          <a:xfrm flipH="1">
            <a:off x="-1811192" y="1427962"/>
            <a:ext cx="9143383" cy="7431077"/>
          </a:xfrm>
          <a:custGeom>
            <a:avLst/>
            <a:gdLst/>
            <a:ahLst/>
            <a:cxnLst/>
            <a:rect l="l" t="t" r="r" b="b"/>
            <a:pathLst>
              <a:path w="9143383" h="7431077">
                <a:moveTo>
                  <a:pt x="9143383" y="0"/>
                </a:moveTo>
                <a:lnTo>
                  <a:pt x="0" y="0"/>
                </a:lnTo>
                <a:lnTo>
                  <a:pt x="0" y="7431076"/>
                </a:lnTo>
                <a:lnTo>
                  <a:pt x="9143383" y="7431076"/>
                </a:lnTo>
                <a:lnTo>
                  <a:pt x="914338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8981917" y="9998267"/>
            <a:ext cx="9995383" cy="288733"/>
            <a:chOff x="0" y="0"/>
            <a:chExt cx="2632529" cy="76045"/>
          </a:xfrm>
        </p:grpSpPr>
        <p:sp>
          <p:nvSpPr>
            <p:cNvPr id="5" name="Freeform 5"/>
            <p:cNvSpPr/>
            <p:nvPr/>
          </p:nvSpPr>
          <p:spPr>
            <a:xfrm>
              <a:off x="0" y="0"/>
              <a:ext cx="2632529" cy="76045"/>
            </a:xfrm>
            <a:custGeom>
              <a:avLst/>
              <a:gdLst/>
              <a:ahLst/>
              <a:cxnLst/>
              <a:rect l="l" t="t" r="r" b="b"/>
              <a:pathLst>
                <a:path w="2632529" h="76045">
                  <a:moveTo>
                    <a:pt x="0" y="0"/>
                  </a:moveTo>
                  <a:lnTo>
                    <a:pt x="2632529" y="0"/>
                  </a:lnTo>
                  <a:lnTo>
                    <a:pt x="2632529" y="76045"/>
                  </a:lnTo>
                  <a:lnTo>
                    <a:pt x="0" y="76045"/>
                  </a:lnTo>
                  <a:close/>
                </a:path>
              </a:pathLst>
            </a:custGeom>
            <a:solidFill>
              <a:srgbClr val="3DCAB1"/>
            </a:solidFill>
          </p:spPr>
          <p:txBody>
            <a:bodyPr/>
            <a:lstStyle/>
            <a:p>
              <a:endParaRPr lang="en-US"/>
            </a:p>
          </p:txBody>
        </p:sp>
        <p:sp>
          <p:nvSpPr>
            <p:cNvPr id="6" name="TextBox 6"/>
            <p:cNvSpPr txBox="1"/>
            <p:nvPr/>
          </p:nvSpPr>
          <p:spPr>
            <a:xfrm>
              <a:off x="0" y="-38100"/>
              <a:ext cx="2632529" cy="114145"/>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8981917" y="7477221"/>
            <a:ext cx="1567429" cy="1602731"/>
          </a:xfrm>
          <a:custGeom>
            <a:avLst/>
            <a:gdLst/>
            <a:ahLst/>
            <a:cxnLst/>
            <a:rect l="l" t="t" r="r" b="b"/>
            <a:pathLst>
              <a:path w="1567429" h="1602731">
                <a:moveTo>
                  <a:pt x="0" y="0"/>
                </a:moveTo>
                <a:lnTo>
                  <a:pt x="1567429" y="0"/>
                </a:lnTo>
                <a:lnTo>
                  <a:pt x="1567429" y="1602731"/>
                </a:lnTo>
                <a:lnTo>
                  <a:pt x="0" y="1602731"/>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8981917" y="3621498"/>
            <a:ext cx="3221317" cy="363855"/>
          </a:xfrm>
          <a:prstGeom prst="rect">
            <a:avLst/>
          </a:prstGeom>
        </p:spPr>
        <p:txBody>
          <a:bodyPr lIns="0" tIns="0" rIns="0" bIns="0" rtlCol="0" anchor="t">
            <a:spAutoFit/>
          </a:bodyPr>
          <a:lstStyle/>
          <a:p>
            <a:pPr marL="0" lvl="0" indent="0" algn="l">
              <a:lnSpc>
                <a:spcPts val="2639"/>
              </a:lnSpc>
              <a:spcBef>
                <a:spcPct val="0"/>
              </a:spcBef>
            </a:pPr>
            <a:r>
              <a:rPr lang="en-US" sz="2399" spc="230">
                <a:solidFill>
                  <a:srgbClr val="FFFFFF"/>
                </a:solidFill>
                <a:latin typeface="Poppins Bold"/>
              </a:rPr>
              <a:t>Phone Number</a:t>
            </a:r>
          </a:p>
        </p:txBody>
      </p:sp>
      <p:sp>
        <p:nvSpPr>
          <p:cNvPr id="9" name="TextBox 9"/>
          <p:cNvSpPr txBox="1"/>
          <p:nvPr/>
        </p:nvSpPr>
        <p:spPr>
          <a:xfrm>
            <a:off x="8981917" y="4098090"/>
            <a:ext cx="5341105" cy="424815"/>
          </a:xfrm>
          <a:prstGeom prst="rect">
            <a:avLst/>
          </a:prstGeom>
        </p:spPr>
        <p:txBody>
          <a:bodyPr lIns="0" tIns="0" rIns="0" bIns="0" rtlCol="0" anchor="t">
            <a:spAutoFit/>
          </a:bodyPr>
          <a:lstStyle/>
          <a:p>
            <a:pPr>
              <a:lnSpc>
                <a:spcPts val="3359"/>
              </a:lnSpc>
            </a:pPr>
            <a:r>
              <a:rPr lang="en-US" sz="2400">
                <a:solidFill>
                  <a:srgbClr val="FFFFFF"/>
                </a:solidFill>
                <a:latin typeface="Poppins"/>
              </a:rPr>
              <a:t>(+966)544286947</a:t>
            </a:r>
          </a:p>
        </p:txBody>
      </p:sp>
      <p:sp>
        <p:nvSpPr>
          <p:cNvPr id="10" name="TextBox 10"/>
          <p:cNvSpPr txBox="1"/>
          <p:nvPr/>
        </p:nvSpPr>
        <p:spPr>
          <a:xfrm>
            <a:off x="8981917" y="5088010"/>
            <a:ext cx="2670553" cy="363855"/>
          </a:xfrm>
          <a:prstGeom prst="rect">
            <a:avLst/>
          </a:prstGeom>
        </p:spPr>
        <p:txBody>
          <a:bodyPr lIns="0" tIns="0" rIns="0" bIns="0" rtlCol="0" anchor="t">
            <a:spAutoFit/>
          </a:bodyPr>
          <a:lstStyle/>
          <a:p>
            <a:pPr marL="0" lvl="0" indent="0" algn="l">
              <a:lnSpc>
                <a:spcPts val="2639"/>
              </a:lnSpc>
              <a:spcBef>
                <a:spcPct val="0"/>
              </a:spcBef>
            </a:pPr>
            <a:r>
              <a:rPr lang="en-US" sz="2399" spc="230">
                <a:solidFill>
                  <a:srgbClr val="FFFFFF"/>
                </a:solidFill>
                <a:latin typeface="Poppins Bold"/>
              </a:rPr>
              <a:t>Email Adress</a:t>
            </a:r>
          </a:p>
        </p:txBody>
      </p:sp>
      <p:sp>
        <p:nvSpPr>
          <p:cNvPr id="11" name="TextBox 11"/>
          <p:cNvSpPr txBox="1"/>
          <p:nvPr/>
        </p:nvSpPr>
        <p:spPr>
          <a:xfrm>
            <a:off x="8981917" y="5564601"/>
            <a:ext cx="5341105" cy="424815"/>
          </a:xfrm>
          <a:prstGeom prst="rect">
            <a:avLst/>
          </a:prstGeom>
        </p:spPr>
        <p:txBody>
          <a:bodyPr lIns="0" tIns="0" rIns="0" bIns="0" rtlCol="0" anchor="t">
            <a:spAutoFit/>
          </a:bodyPr>
          <a:lstStyle/>
          <a:p>
            <a:pPr>
              <a:lnSpc>
                <a:spcPts val="3359"/>
              </a:lnSpc>
            </a:pPr>
            <a:r>
              <a:rPr lang="en-US" sz="2400">
                <a:solidFill>
                  <a:srgbClr val="FFFFFF"/>
                </a:solidFill>
                <a:latin typeface="Poppins"/>
              </a:rPr>
              <a:t>yasserahmed855@yahoo.com</a:t>
            </a:r>
          </a:p>
        </p:txBody>
      </p:sp>
      <p:sp>
        <p:nvSpPr>
          <p:cNvPr id="12" name="TextBox 12"/>
          <p:cNvSpPr txBox="1"/>
          <p:nvPr/>
        </p:nvSpPr>
        <p:spPr>
          <a:xfrm>
            <a:off x="8981917" y="1912899"/>
            <a:ext cx="4668112" cy="904875"/>
          </a:xfrm>
          <a:prstGeom prst="rect">
            <a:avLst/>
          </a:prstGeom>
        </p:spPr>
        <p:txBody>
          <a:bodyPr lIns="0" tIns="0" rIns="0" bIns="0" rtlCol="0" anchor="t">
            <a:spAutoFit/>
          </a:bodyPr>
          <a:lstStyle/>
          <a:p>
            <a:pPr>
              <a:lnSpc>
                <a:spcPts val="6719"/>
              </a:lnSpc>
            </a:pPr>
            <a:r>
              <a:rPr lang="en-US" sz="5599">
                <a:solidFill>
                  <a:srgbClr val="FFFFFF"/>
                </a:solidFill>
                <a:latin typeface="Poppins Bold"/>
              </a:rPr>
              <a:t>Contact Us</a:t>
            </a:r>
          </a:p>
        </p:txBody>
      </p:sp>
      <p:sp>
        <p:nvSpPr>
          <p:cNvPr id="13" name="TextBox 13"/>
          <p:cNvSpPr txBox="1"/>
          <p:nvPr/>
        </p:nvSpPr>
        <p:spPr>
          <a:xfrm>
            <a:off x="8981917" y="6551391"/>
            <a:ext cx="3221317" cy="363855"/>
          </a:xfrm>
          <a:prstGeom prst="rect">
            <a:avLst/>
          </a:prstGeom>
        </p:spPr>
        <p:txBody>
          <a:bodyPr lIns="0" tIns="0" rIns="0" bIns="0" rtlCol="0" anchor="t">
            <a:spAutoFit/>
          </a:bodyPr>
          <a:lstStyle/>
          <a:p>
            <a:pPr marL="0" lvl="0" indent="0" algn="l">
              <a:lnSpc>
                <a:spcPts val="2639"/>
              </a:lnSpc>
              <a:spcBef>
                <a:spcPct val="0"/>
              </a:spcBef>
            </a:pPr>
            <a:r>
              <a:rPr lang="en-US" sz="2399" spc="230">
                <a:solidFill>
                  <a:srgbClr val="FFFFFF"/>
                </a:solidFill>
                <a:latin typeface="Poppins Bold"/>
              </a:rPr>
              <a:t>QR code:</a:t>
            </a: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10287636" y="0"/>
            <a:ext cx="8000364" cy="10287000"/>
          </a:xfrm>
          <a:prstGeom prst="rect">
            <a:avLst/>
          </a:prstGeom>
          <a:solidFill>
            <a:srgbClr val="3EDAD8"/>
          </a:solidFill>
        </p:spPr>
        <p:txBody>
          <a:bodyPr/>
          <a:lstStyle/>
          <a:p>
            <a:endParaRPr lang="en-US"/>
          </a:p>
        </p:txBody>
      </p:sp>
      <p:sp>
        <p:nvSpPr>
          <p:cNvPr id="3" name="Freeform 3"/>
          <p:cNvSpPr/>
          <p:nvPr/>
        </p:nvSpPr>
        <p:spPr>
          <a:xfrm>
            <a:off x="10287636" y="0"/>
            <a:ext cx="8000364" cy="10287000"/>
          </a:xfrm>
          <a:custGeom>
            <a:avLst/>
            <a:gdLst/>
            <a:ahLst/>
            <a:cxnLst/>
            <a:rect l="l" t="t" r="r" b="b"/>
            <a:pathLst>
              <a:path w="8000364" h="10287000">
                <a:moveTo>
                  <a:pt x="0" y="0"/>
                </a:moveTo>
                <a:lnTo>
                  <a:pt x="8000364" y="0"/>
                </a:lnTo>
                <a:lnTo>
                  <a:pt x="8000364" y="10287000"/>
                </a:lnTo>
                <a:lnTo>
                  <a:pt x="0" y="10287000"/>
                </a:lnTo>
                <a:lnTo>
                  <a:pt x="0" y="0"/>
                </a:lnTo>
                <a:close/>
              </a:path>
            </a:pathLst>
          </a:custGeom>
          <a:blipFill>
            <a:blip r:embed="rId2">
              <a:alphaModFix amt="80000"/>
            </a:blip>
            <a:stretch>
              <a:fillRect l="-58577" r="-34054"/>
            </a:stretch>
          </a:blipFill>
        </p:spPr>
        <p:txBody>
          <a:bodyPr/>
          <a:lstStyle/>
          <a:p>
            <a:endParaRPr lang="en-US"/>
          </a:p>
        </p:txBody>
      </p:sp>
      <p:grpSp>
        <p:nvGrpSpPr>
          <p:cNvPr id="4" name="Group 4"/>
          <p:cNvGrpSpPr/>
          <p:nvPr/>
        </p:nvGrpSpPr>
        <p:grpSpPr>
          <a:xfrm>
            <a:off x="0" y="102420"/>
            <a:ext cx="3620425" cy="70088"/>
            <a:chOff x="0" y="0"/>
            <a:chExt cx="953528" cy="18459"/>
          </a:xfrm>
        </p:grpSpPr>
        <p:sp>
          <p:nvSpPr>
            <p:cNvPr id="5" name="Freeform 5"/>
            <p:cNvSpPr/>
            <p:nvPr/>
          </p:nvSpPr>
          <p:spPr>
            <a:xfrm>
              <a:off x="0" y="0"/>
              <a:ext cx="953528" cy="18459"/>
            </a:xfrm>
            <a:custGeom>
              <a:avLst/>
              <a:gdLst/>
              <a:ahLst/>
              <a:cxnLst/>
              <a:rect l="l" t="t" r="r" b="b"/>
              <a:pathLst>
                <a:path w="953528" h="18459">
                  <a:moveTo>
                    <a:pt x="0" y="0"/>
                  </a:moveTo>
                  <a:lnTo>
                    <a:pt x="953528" y="0"/>
                  </a:lnTo>
                  <a:lnTo>
                    <a:pt x="953528" y="18459"/>
                  </a:lnTo>
                  <a:lnTo>
                    <a:pt x="0" y="18459"/>
                  </a:lnTo>
                  <a:close/>
                </a:path>
              </a:pathLst>
            </a:custGeom>
            <a:solidFill>
              <a:srgbClr val="000000">
                <a:alpha val="0"/>
              </a:srgbClr>
            </a:solidFill>
          </p:spPr>
          <p:txBody>
            <a:bodyPr/>
            <a:lstStyle/>
            <a:p>
              <a:endParaRPr lang="en-US"/>
            </a:p>
          </p:txBody>
        </p:sp>
        <p:sp>
          <p:nvSpPr>
            <p:cNvPr id="6" name="TextBox 6"/>
            <p:cNvSpPr txBox="1"/>
            <p:nvPr/>
          </p:nvSpPr>
          <p:spPr>
            <a:xfrm>
              <a:off x="0" y="-57150"/>
              <a:ext cx="953528" cy="75609"/>
            </a:xfrm>
            <a:prstGeom prst="rect">
              <a:avLst/>
            </a:prstGeom>
          </p:spPr>
          <p:txBody>
            <a:bodyPr lIns="50800" tIns="50800" rIns="50800" bIns="50800" rtlCol="0" anchor="ctr"/>
            <a:lstStyle/>
            <a:p>
              <a:pPr algn="ctr">
                <a:lnSpc>
                  <a:spcPts val="3299"/>
                </a:lnSpc>
              </a:pPr>
              <a:endParaRPr/>
            </a:p>
          </p:txBody>
        </p:sp>
      </p:grpSp>
      <p:sp>
        <p:nvSpPr>
          <p:cNvPr id="7" name="TextBox 7"/>
          <p:cNvSpPr txBox="1"/>
          <p:nvPr/>
        </p:nvSpPr>
        <p:spPr>
          <a:xfrm>
            <a:off x="1028700" y="990600"/>
            <a:ext cx="8214262" cy="1134999"/>
          </a:xfrm>
          <a:prstGeom prst="rect">
            <a:avLst/>
          </a:prstGeom>
        </p:spPr>
        <p:txBody>
          <a:bodyPr lIns="0" tIns="0" rIns="0" bIns="0" rtlCol="0" anchor="t">
            <a:spAutoFit/>
          </a:bodyPr>
          <a:lstStyle/>
          <a:p>
            <a:pPr>
              <a:lnSpc>
                <a:spcPts val="8928"/>
              </a:lnSpc>
            </a:pPr>
            <a:r>
              <a:rPr lang="en-US" sz="7200" spc="-215" dirty="0">
                <a:solidFill>
                  <a:srgbClr val="3EDAD8"/>
                </a:solidFill>
                <a:latin typeface="Aileron Ultra-Bold"/>
              </a:rPr>
              <a:t>Problem Statement</a:t>
            </a:r>
          </a:p>
        </p:txBody>
      </p:sp>
      <p:grpSp>
        <p:nvGrpSpPr>
          <p:cNvPr id="8" name="Group 8"/>
          <p:cNvGrpSpPr/>
          <p:nvPr/>
        </p:nvGrpSpPr>
        <p:grpSpPr>
          <a:xfrm>
            <a:off x="-112890" y="0"/>
            <a:ext cx="2283181" cy="167947"/>
            <a:chOff x="0" y="0"/>
            <a:chExt cx="601332" cy="44233"/>
          </a:xfrm>
        </p:grpSpPr>
        <p:sp>
          <p:nvSpPr>
            <p:cNvPr id="9" name="Freeform 9"/>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txBody>
            <a:bodyPr/>
            <a:lstStyle/>
            <a:p>
              <a:endParaRPr lang="en-US"/>
            </a:p>
          </p:txBody>
        </p:sp>
        <p:sp>
          <p:nvSpPr>
            <p:cNvPr id="10" name="TextBox 10"/>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11" name="TextBox 11"/>
          <p:cNvSpPr txBox="1"/>
          <p:nvPr/>
        </p:nvSpPr>
        <p:spPr>
          <a:xfrm>
            <a:off x="1028700" y="2619613"/>
            <a:ext cx="6341301" cy="7309799"/>
          </a:xfrm>
          <a:prstGeom prst="rect">
            <a:avLst/>
          </a:prstGeom>
        </p:spPr>
        <p:txBody>
          <a:bodyPr lIns="0" tIns="0" rIns="0" bIns="0" rtlCol="0" anchor="t">
            <a:spAutoFit/>
          </a:bodyPr>
          <a:lstStyle/>
          <a:p>
            <a:pPr>
              <a:lnSpc>
                <a:spcPts val="4881"/>
              </a:lnSpc>
            </a:pPr>
            <a:r>
              <a:rPr lang="en-US" sz="3486">
                <a:solidFill>
                  <a:srgbClr val="FEFEFE"/>
                </a:solidFill>
                <a:latin typeface="Canva Sans Bold"/>
              </a:rPr>
              <a:t>73% of students consider time management crucial to their academic performance.</a:t>
            </a:r>
          </a:p>
          <a:p>
            <a:pPr>
              <a:lnSpc>
                <a:spcPts val="4881"/>
              </a:lnSpc>
            </a:pPr>
            <a:r>
              <a:rPr lang="en-US" sz="3486">
                <a:solidFill>
                  <a:srgbClr val="FEFEFE"/>
                </a:solidFill>
                <a:latin typeface="Canva Sans Bold"/>
              </a:rPr>
              <a:t> However, only 3% of students can effectively manage their study time (Gitnux, 2023).</a:t>
            </a:r>
          </a:p>
          <a:p>
            <a:pPr>
              <a:lnSpc>
                <a:spcPts val="4881"/>
              </a:lnSpc>
            </a:pPr>
            <a:endParaRPr lang="en-US" sz="3486">
              <a:solidFill>
                <a:srgbClr val="FEFEFE"/>
              </a:solidFill>
              <a:latin typeface="Canva Sans Bold"/>
            </a:endParaRPr>
          </a:p>
          <a:p>
            <a:pPr>
              <a:lnSpc>
                <a:spcPts val="4881"/>
              </a:lnSpc>
            </a:pPr>
            <a:r>
              <a:rPr lang="en-US" sz="3486">
                <a:solidFill>
                  <a:srgbClr val="FEFEFE"/>
                </a:solidFill>
                <a:latin typeface="Canva Sans Bold"/>
              </a:rPr>
              <a:t>This, in turn, negatively affects the students’ academic progress and mental health.</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Freeform 2"/>
          <p:cNvSpPr/>
          <p:nvPr/>
        </p:nvSpPr>
        <p:spPr>
          <a:xfrm>
            <a:off x="4610774" y="1441513"/>
            <a:ext cx="2645731" cy="1625922"/>
          </a:xfrm>
          <a:custGeom>
            <a:avLst/>
            <a:gdLst/>
            <a:ahLst/>
            <a:cxnLst/>
            <a:rect l="l" t="t" r="r" b="b"/>
            <a:pathLst>
              <a:path w="2645731" h="1625922">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879313" y="5316566"/>
            <a:ext cx="5758626" cy="4114800"/>
          </a:xfrm>
          <a:custGeom>
            <a:avLst/>
            <a:gdLst/>
            <a:ahLst/>
            <a:cxnLst/>
            <a:rect l="l" t="t" r="r" b="b"/>
            <a:pathLst>
              <a:path w="5758626" h="4114800">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340312" y="-1788377"/>
            <a:ext cx="1491622" cy="3229890"/>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8242167" y="-1536821"/>
            <a:ext cx="3748344" cy="3073642"/>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566643" y="-2441088"/>
            <a:ext cx="4317873" cy="5892879"/>
          </a:xfrm>
          <a:custGeom>
            <a:avLst/>
            <a:gdLst/>
            <a:ahLst/>
            <a:cxnLst/>
            <a:rect l="l" t="t" r="r" b="b"/>
            <a:pathLst>
              <a:path w="4317873" h="5892879">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flipH="1">
            <a:off x="1742874" y="3067435"/>
            <a:ext cx="4597438" cy="2842053"/>
          </a:xfrm>
          <a:custGeom>
            <a:avLst/>
            <a:gdLst/>
            <a:ahLst/>
            <a:cxnLst/>
            <a:rect l="l" t="t" r="r" b="b"/>
            <a:pathLst>
              <a:path w="4597438" h="2842053">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TextBox 8"/>
          <p:cNvSpPr txBox="1"/>
          <p:nvPr/>
        </p:nvSpPr>
        <p:spPr>
          <a:xfrm>
            <a:off x="9144000" y="1932436"/>
            <a:ext cx="8214262" cy="1134999"/>
          </a:xfrm>
          <a:prstGeom prst="rect">
            <a:avLst/>
          </a:prstGeom>
        </p:spPr>
        <p:txBody>
          <a:bodyPr lIns="0" tIns="0" rIns="0" bIns="0" rtlCol="0" anchor="t">
            <a:spAutoFit/>
          </a:bodyPr>
          <a:lstStyle/>
          <a:p>
            <a:pPr>
              <a:lnSpc>
                <a:spcPts val="8928"/>
              </a:lnSpc>
            </a:pPr>
            <a:r>
              <a:rPr lang="en-US" sz="7200" spc="-215">
                <a:solidFill>
                  <a:srgbClr val="3EDAD8"/>
                </a:solidFill>
                <a:latin typeface="Aileron Ultra-Bold"/>
              </a:rPr>
              <a:t>Solution</a:t>
            </a:r>
          </a:p>
        </p:txBody>
      </p:sp>
      <p:sp>
        <p:nvSpPr>
          <p:cNvPr id="9" name="TextBox 9"/>
          <p:cNvSpPr txBox="1"/>
          <p:nvPr/>
        </p:nvSpPr>
        <p:spPr>
          <a:xfrm>
            <a:off x="9144000" y="3793201"/>
            <a:ext cx="8783474" cy="5981065"/>
          </a:xfrm>
          <a:prstGeom prst="rect">
            <a:avLst/>
          </a:prstGeom>
        </p:spPr>
        <p:txBody>
          <a:bodyPr lIns="0" tIns="0" rIns="0" bIns="0" rtlCol="0" anchor="t">
            <a:spAutoFit/>
          </a:bodyPr>
          <a:lstStyle/>
          <a:p>
            <a:pPr>
              <a:lnSpc>
                <a:spcPts val="4759"/>
              </a:lnSpc>
            </a:pPr>
            <a:r>
              <a:rPr lang="en-US" sz="3399">
                <a:solidFill>
                  <a:srgbClr val="FEFEFE"/>
                </a:solidFill>
                <a:latin typeface="Canva Sans"/>
              </a:rPr>
              <a:t>Introducing StudyOptima - a user-friendly time management solution for students. StudyOptima helps you make the most of your study time by providing personalized strategies and easy-to-use tools. With StudyOptima, you can reduce stress, improve your grades, and unlock your full potential for success.</a:t>
            </a:r>
          </a:p>
          <a:p>
            <a:pPr>
              <a:lnSpc>
                <a:spcPts val="4759"/>
              </a:lnSpc>
            </a:pPr>
            <a:endParaRPr lang="en-US" sz="3399">
              <a:solidFill>
                <a:srgbClr val="FEFEFE"/>
              </a:solidFill>
              <a:latin typeface="Canva Sans"/>
            </a:endParaRPr>
          </a:p>
          <a:p>
            <a:pPr>
              <a:lnSpc>
                <a:spcPts val="4759"/>
              </a:lnSpc>
            </a:pPr>
            <a:endParaRPr lang="en-US" sz="3399">
              <a:solidFill>
                <a:srgbClr val="FEFEFE"/>
              </a:solidFill>
              <a:latin typeface="Canva Sans"/>
            </a:endParaRPr>
          </a:p>
        </p:txBody>
      </p:sp>
    </p:spTree>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10124017"/>
            <a:ext cx="16192500" cy="172508"/>
            <a:chOff x="0" y="0"/>
            <a:chExt cx="4264691" cy="45434"/>
          </a:xfrm>
        </p:grpSpPr>
        <p:sp>
          <p:nvSpPr>
            <p:cNvPr id="3" name="Freeform 3"/>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a:p>
          </p:txBody>
        </p:sp>
        <p:sp>
          <p:nvSpPr>
            <p:cNvPr id="4" name="TextBox 4"/>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16192500" y="0"/>
            <a:ext cx="2283181" cy="167947"/>
            <a:chOff x="0" y="0"/>
            <a:chExt cx="601332" cy="44233"/>
          </a:xfrm>
        </p:grpSpPr>
        <p:sp>
          <p:nvSpPr>
            <p:cNvPr id="6" name="Freeform 6"/>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txBody>
            <a:bodyPr/>
            <a:lstStyle/>
            <a:p>
              <a:endParaRPr lang="en-US"/>
            </a:p>
          </p:txBody>
        </p:sp>
        <p:sp>
          <p:nvSpPr>
            <p:cNvPr id="7" name="TextBox 7"/>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8" name="Freeform 8"/>
          <p:cNvSpPr/>
          <p:nvPr/>
        </p:nvSpPr>
        <p:spPr>
          <a:xfrm>
            <a:off x="1028700" y="3162156"/>
            <a:ext cx="1060331" cy="1060331"/>
          </a:xfrm>
          <a:custGeom>
            <a:avLst/>
            <a:gdLst/>
            <a:ahLst/>
            <a:cxnLst/>
            <a:rect l="l" t="t" r="r" b="b"/>
            <a:pathLst>
              <a:path w="1060331" h="1060331">
                <a:moveTo>
                  <a:pt x="0" y="0"/>
                </a:moveTo>
                <a:lnTo>
                  <a:pt x="1060331" y="0"/>
                </a:lnTo>
                <a:lnTo>
                  <a:pt x="1060331" y="1060331"/>
                </a:lnTo>
                <a:lnTo>
                  <a:pt x="0" y="1060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9339614" y="3162156"/>
            <a:ext cx="942168" cy="942168"/>
          </a:xfrm>
          <a:custGeom>
            <a:avLst/>
            <a:gdLst/>
            <a:ahLst/>
            <a:cxnLst/>
            <a:rect l="l" t="t" r="r" b="b"/>
            <a:pathLst>
              <a:path w="942168" h="942168">
                <a:moveTo>
                  <a:pt x="0" y="0"/>
                </a:moveTo>
                <a:lnTo>
                  <a:pt x="942168" y="0"/>
                </a:lnTo>
                <a:lnTo>
                  <a:pt x="942168" y="942168"/>
                </a:lnTo>
                <a:lnTo>
                  <a:pt x="0" y="9421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931791" y="6890960"/>
            <a:ext cx="1157241" cy="842242"/>
          </a:xfrm>
          <a:custGeom>
            <a:avLst/>
            <a:gdLst/>
            <a:ahLst/>
            <a:cxnLst/>
            <a:rect l="l" t="t" r="r" b="b"/>
            <a:pathLst>
              <a:path w="1157241" h="842242">
                <a:moveTo>
                  <a:pt x="0" y="0"/>
                </a:moveTo>
                <a:lnTo>
                  <a:pt x="1157240" y="0"/>
                </a:lnTo>
                <a:lnTo>
                  <a:pt x="1157240" y="842242"/>
                </a:lnTo>
                <a:lnTo>
                  <a:pt x="0" y="8422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9362165" y="6852272"/>
            <a:ext cx="919618" cy="919618"/>
          </a:xfrm>
          <a:custGeom>
            <a:avLst/>
            <a:gdLst/>
            <a:ahLst/>
            <a:cxnLst/>
            <a:rect l="l" t="t" r="r" b="b"/>
            <a:pathLst>
              <a:path w="919618" h="919618">
                <a:moveTo>
                  <a:pt x="0" y="0"/>
                </a:moveTo>
                <a:lnTo>
                  <a:pt x="919617" y="0"/>
                </a:lnTo>
                <a:lnTo>
                  <a:pt x="919617" y="919618"/>
                </a:lnTo>
                <a:lnTo>
                  <a:pt x="0" y="9196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2" name="Group 12"/>
          <p:cNvGrpSpPr/>
          <p:nvPr/>
        </p:nvGrpSpPr>
        <p:grpSpPr>
          <a:xfrm>
            <a:off x="10653257" y="3079750"/>
            <a:ext cx="5718712" cy="969010"/>
            <a:chOff x="0" y="0"/>
            <a:chExt cx="7624949" cy="1292013"/>
          </a:xfrm>
        </p:grpSpPr>
        <p:sp>
          <p:nvSpPr>
            <p:cNvPr id="13" name="TextBox 13"/>
            <p:cNvSpPr txBox="1"/>
            <p:nvPr/>
          </p:nvSpPr>
          <p:spPr>
            <a:xfrm>
              <a:off x="0" y="-28575"/>
              <a:ext cx="7624949" cy="672888"/>
            </a:xfrm>
            <a:prstGeom prst="rect">
              <a:avLst/>
            </a:prstGeom>
          </p:spPr>
          <p:txBody>
            <a:bodyPr lIns="0" tIns="0" rIns="0" bIns="0" rtlCol="0" anchor="t">
              <a:spAutoFit/>
            </a:bodyPr>
            <a:lstStyle/>
            <a:p>
              <a:pPr>
                <a:lnSpc>
                  <a:spcPts val="4160"/>
                </a:lnSpc>
              </a:pPr>
              <a:r>
                <a:rPr lang="en-US" sz="3200" spc="160">
                  <a:solidFill>
                    <a:srgbClr val="3EDAD8"/>
                  </a:solidFill>
                  <a:latin typeface="Aileron"/>
                </a:rPr>
                <a:t>USER-FRIENDLY PLATFORM</a:t>
              </a:r>
            </a:p>
          </p:txBody>
        </p:sp>
        <p:sp>
          <p:nvSpPr>
            <p:cNvPr id="14" name="TextBox 14"/>
            <p:cNvSpPr txBox="1"/>
            <p:nvPr/>
          </p:nvSpPr>
          <p:spPr>
            <a:xfrm>
              <a:off x="0" y="800523"/>
              <a:ext cx="7624949" cy="491490"/>
            </a:xfrm>
            <a:prstGeom prst="rect">
              <a:avLst/>
            </a:prstGeom>
          </p:spPr>
          <p:txBody>
            <a:bodyPr lIns="0" tIns="0" rIns="0" bIns="0" rtlCol="0" anchor="t">
              <a:spAutoFit/>
            </a:bodyPr>
            <a:lstStyle/>
            <a:p>
              <a:pPr>
                <a:lnSpc>
                  <a:spcPts val="3299"/>
                </a:lnSpc>
              </a:pPr>
              <a:r>
                <a:rPr lang="en-US" sz="2199" spc="65">
                  <a:solidFill>
                    <a:srgbClr val="FFFFFF"/>
                  </a:solidFill>
                  <a:latin typeface="Aileron"/>
                </a:rPr>
                <a:t>Facilitating usage of our study planner</a:t>
              </a:r>
            </a:p>
          </p:txBody>
        </p:sp>
      </p:grpSp>
      <p:grpSp>
        <p:nvGrpSpPr>
          <p:cNvPr id="15" name="Group 15"/>
          <p:cNvGrpSpPr/>
          <p:nvPr/>
        </p:nvGrpSpPr>
        <p:grpSpPr>
          <a:xfrm>
            <a:off x="2457450" y="3079750"/>
            <a:ext cx="5718712" cy="1378585"/>
            <a:chOff x="0" y="0"/>
            <a:chExt cx="7624949" cy="1838113"/>
          </a:xfrm>
        </p:grpSpPr>
        <p:sp>
          <p:nvSpPr>
            <p:cNvPr id="16" name="TextBox 16"/>
            <p:cNvSpPr txBox="1"/>
            <p:nvPr/>
          </p:nvSpPr>
          <p:spPr>
            <a:xfrm>
              <a:off x="0" y="-28575"/>
              <a:ext cx="7624949" cy="672888"/>
            </a:xfrm>
            <a:prstGeom prst="rect">
              <a:avLst/>
            </a:prstGeom>
          </p:spPr>
          <p:txBody>
            <a:bodyPr lIns="0" tIns="0" rIns="0" bIns="0" rtlCol="0" anchor="t">
              <a:spAutoFit/>
            </a:bodyPr>
            <a:lstStyle/>
            <a:p>
              <a:pPr>
                <a:lnSpc>
                  <a:spcPts val="4160"/>
                </a:lnSpc>
              </a:pPr>
              <a:r>
                <a:rPr lang="en-US" sz="3200" spc="160">
                  <a:solidFill>
                    <a:srgbClr val="3EDAD8"/>
                  </a:solidFill>
                  <a:latin typeface="Aileron"/>
                </a:rPr>
                <a:t>PERSONALIZED PLAN</a:t>
              </a:r>
            </a:p>
          </p:txBody>
        </p:sp>
        <p:sp>
          <p:nvSpPr>
            <p:cNvPr id="17" name="TextBox 17"/>
            <p:cNvSpPr txBox="1"/>
            <p:nvPr/>
          </p:nvSpPr>
          <p:spPr>
            <a:xfrm>
              <a:off x="0" y="800523"/>
              <a:ext cx="7624949" cy="1037590"/>
            </a:xfrm>
            <a:prstGeom prst="rect">
              <a:avLst/>
            </a:prstGeom>
          </p:spPr>
          <p:txBody>
            <a:bodyPr lIns="0" tIns="0" rIns="0" bIns="0" rtlCol="0" anchor="t">
              <a:spAutoFit/>
            </a:bodyPr>
            <a:lstStyle/>
            <a:p>
              <a:pPr algn="just">
                <a:lnSpc>
                  <a:spcPts val="3299"/>
                </a:lnSpc>
              </a:pPr>
              <a:r>
                <a:rPr lang="en-US" sz="2199" spc="65">
                  <a:solidFill>
                    <a:srgbClr val="FFFFFF"/>
                  </a:solidFill>
                  <a:latin typeface="Aileron"/>
                </a:rPr>
                <a:t>Providing study plans based on personal abilities</a:t>
              </a:r>
            </a:p>
          </p:txBody>
        </p:sp>
      </p:grpSp>
      <p:grpSp>
        <p:nvGrpSpPr>
          <p:cNvPr id="18" name="Group 18"/>
          <p:cNvGrpSpPr/>
          <p:nvPr/>
        </p:nvGrpSpPr>
        <p:grpSpPr>
          <a:xfrm>
            <a:off x="10653257" y="6622788"/>
            <a:ext cx="5718712" cy="1902460"/>
            <a:chOff x="0" y="0"/>
            <a:chExt cx="7624949" cy="2536613"/>
          </a:xfrm>
        </p:grpSpPr>
        <p:sp>
          <p:nvSpPr>
            <p:cNvPr id="19" name="TextBox 19"/>
            <p:cNvSpPr txBox="1"/>
            <p:nvPr/>
          </p:nvSpPr>
          <p:spPr>
            <a:xfrm>
              <a:off x="0" y="-28575"/>
              <a:ext cx="7624949" cy="1371388"/>
            </a:xfrm>
            <a:prstGeom prst="rect">
              <a:avLst/>
            </a:prstGeom>
          </p:spPr>
          <p:txBody>
            <a:bodyPr lIns="0" tIns="0" rIns="0" bIns="0" rtlCol="0" anchor="t">
              <a:spAutoFit/>
            </a:bodyPr>
            <a:lstStyle/>
            <a:p>
              <a:pPr>
                <a:lnSpc>
                  <a:spcPts val="4160"/>
                </a:lnSpc>
              </a:pPr>
              <a:r>
                <a:rPr lang="en-US" sz="3200" spc="160">
                  <a:solidFill>
                    <a:srgbClr val="3EDAD8"/>
                  </a:solidFill>
                  <a:latin typeface="Aileron"/>
                </a:rPr>
                <a:t>POWERED BY AI AND DATA ANALYSIS</a:t>
              </a:r>
            </a:p>
          </p:txBody>
        </p:sp>
        <p:sp>
          <p:nvSpPr>
            <p:cNvPr id="20" name="TextBox 20"/>
            <p:cNvSpPr txBox="1"/>
            <p:nvPr/>
          </p:nvSpPr>
          <p:spPr>
            <a:xfrm>
              <a:off x="0" y="1499023"/>
              <a:ext cx="7624949" cy="1037590"/>
            </a:xfrm>
            <a:prstGeom prst="rect">
              <a:avLst/>
            </a:prstGeom>
          </p:spPr>
          <p:txBody>
            <a:bodyPr lIns="0" tIns="0" rIns="0" bIns="0" rtlCol="0" anchor="t">
              <a:spAutoFit/>
            </a:bodyPr>
            <a:lstStyle/>
            <a:p>
              <a:pPr>
                <a:lnSpc>
                  <a:spcPts val="3299"/>
                </a:lnSpc>
              </a:pPr>
              <a:r>
                <a:rPr lang="en-US" sz="2199" spc="65">
                  <a:solidFill>
                    <a:srgbClr val="FFFFFF"/>
                  </a:solidFill>
                  <a:latin typeface="Aileron"/>
                </a:rPr>
                <a:t>Utilizing AI and data analysis to enhance accuracy</a:t>
              </a:r>
            </a:p>
          </p:txBody>
        </p:sp>
      </p:grpSp>
      <p:grpSp>
        <p:nvGrpSpPr>
          <p:cNvPr id="21" name="Group 21"/>
          <p:cNvGrpSpPr/>
          <p:nvPr/>
        </p:nvGrpSpPr>
        <p:grpSpPr>
          <a:xfrm>
            <a:off x="2457450" y="6622788"/>
            <a:ext cx="5718712" cy="1378585"/>
            <a:chOff x="0" y="0"/>
            <a:chExt cx="7624949" cy="1838113"/>
          </a:xfrm>
        </p:grpSpPr>
        <p:sp>
          <p:nvSpPr>
            <p:cNvPr id="22" name="TextBox 22"/>
            <p:cNvSpPr txBox="1"/>
            <p:nvPr/>
          </p:nvSpPr>
          <p:spPr>
            <a:xfrm>
              <a:off x="0" y="-28575"/>
              <a:ext cx="7624949" cy="672888"/>
            </a:xfrm>
            <a:prstGeom prst="rect">
              <a:avLst/>
            </a:prstGeom>
          </p:spPr>
          <p:txBody>
            <a:bodyPr lIns="0" tIns="0" rIns="0" bIns="0" rtlCol="0" anchor="t">
              <a:spAutoFit/>
            </a:bodyPr>
            <a:lstStyle/>
            <a:p>
              <a:pPr>
                <a:lnSpc>
                  <a:spcPts val="4160"/>
                </a:lnSpc>
              </a:pPr>
              <a:r>
                <a:rPr lang="en-US" sz="3200" spc="160">
                  <a:solidFill>
                    <a:srgbClr val="3EDAD8"/>
                  </a:solidFill>
                  <a:latin typeface="Aileron"/>
                </a:rPr>
                <a:t>COURSE-SPECIFIC PLANS</a:t>
              </a:r>
            </a:p>
          </p:txBody>
        </p:sp>
        <p:sp>
          <p:nvSpPr>
            <p:cNvPr id="23" name="TextBox 23"/>
            <p:cNvSpPr txBox="1"/>
            <p:nvPr/>
          </p:nvSpPr>
          <p:spPr>
            <a:xfrm>
              <a:off x="0" y="800523"/>
              <a:ext cx="7624949" cy="1037590"/>
            </a:xfrm>
            <a:prstGeom prst="rect">
              <a:avLst/>
            </a:prstGeom>
          </p:spPr>
          <p:txBody>
            <a:bodyPr lIns="0" tIns="0" rIns="0" bIns="0" rtlCol="0" anchor="t">
              <a:spAutoFit/>
            </a:bodyPr>
            <a:lstStyle/>
            <a:p>
              <a:pPr>
                <a:lnSpc>
                  <a:spcPts val="3299"/>
                </a:lnSpc>
              </a:pPr>
              <a:r>
                <a:rPr lang="en-US" sz="2199" spc="65">
                  <a:solidFill>
                    <a:srgbClr val="FFFFFF"/>
                  </a:solidFill>
                  <a:latin typeface="Aileron"/>
                </a:rPr>
                <a:t>Planning based on the students’ different courses</a:t>
              </a:r>
            </a:p>
          </p:txBody>
        </p:sp>
      </p:grpSp>
      <p:sp>
        <p:nvSpPr>
          <p:cNvPr id="24" name="TextBox 24"/>
          <p:cNvSpPr txBox="1"/>
          <p:nvPr/>
        </p:nvSpPr>
        <p:spPr>
          <a:xfrm>
            <a:off x="1028700" y="1002601"/>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Ultra-Bold"/>
              </a:rPr>
              <a:t>Value Proposition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291768" y="4542623"/>
          <a:ext cx="15704464" cy="4911654"/>
        </p:xfrm>
        <a:graphic>
          <a:graphicData uri="http://schemas.openxmlformats.org/drawingml/2006/table">
            <a:tbl>
              <a:tblPr/>
              <a:tblGrid>
                <a:gridCol w="4317733">
                  <a:extLst>
                    <a:ext uri="{9D8B030D-6E8A-4147-A177-3AD203B41FA5}">
                      <a16:colId xmlns:a16="http://schemas.microsoft.com/office/drawing/2014/main" val="20000"/>
                    </a:ext>
                  </a:extLst>
                </a:gridCol>
                <a:gridCol w="1366084">
                  <a:extLst>
                    <a:ext uri="{9D8B030D-6E8A-4147-A177-3AD203B41FA5}">
                      <a16:colId xmlns:a16="http://schemas.microsoft.com/office/drawing/2014/main" val="20001"/>
                    </a:ext>
                  </a:extLst>
                </a:gridCol>
                <a:gridCol w="4336830">
                  <a:extLst>
                    <a:ext uri="{9D8B030D-6E8A-4147-A177-3AD203B41FA5}">
                      <a16:colId xmlns:a16="http://schemas.microsoft.com/office/drawing/2014/main" val="20002"/>
                    </a:ext>
                  </a:extLst>
                </a:gridCol>
                <a:gridCol w="1366084">
                  <a:extLst>
                    <a:ext uri="{9D8B030D-6E8A-4147-A177-3AD203B41FA5}">
                      <a16:colId xmlns:a16="http://schemas.microsoft.com/office/drawing/2014/main" val="20003"/>
                    </a:ext>
                  </a:extLst>
                </a:gridCol>
                <a:gridCol w="4317733">
                  <a:extLst>
                    <a:ext uri="{9D8B030D-6E8A-4147-A177-3AD203B41FA5}">
                      <a16:colId xmlns:a16="http://schemas.microsoft.com/office/drawing/2014/main" val="20004"/>
                    </a:ext>
                  </a:extLst>
                </a:gridCol>
              </a:tblGrid>
              <a:tr h="1771650">
                <a:tc>
                  <a:txBody>
                    <a:bodyPr/>
                    <a:lstStyle/>
                    <a:p>
                      <a:pPr algn="l">
                        <a:lnSpc>
                          <a:spcPts val="3959"/>
                        </a:lnSpc>
                        <a:defRPr/>
                      </a:pPr>
                      <a:r>
                        <a:rPr lang="en-US" sz="3299">
                          <a:solidFill>
                            <a:srgbClr val="FFFFFF"/>
                          </a:solidFill>
                          <a:latin typeface="Poppins Medium"/>
                        </a:rPr>
                        <a:t>ANALYTICAL </a:t>
                      </a:r>
                      <a:endParaRPr lang="en-US" sz="1100"/>
                    </a:p>
                    <a:p>
                      <a:pPr>
                        <a:lnSpc>
                          <a:spcPts val="3959"/>
                        </a:lnSpc>
                      </a:pPr>
                      <a:r>
                        <a:rPr lang="en-US" sz="3299">
                          <a:solidFill>
                            <a:srgbClr val="FFFFFF"/>
                          </a:solidFill>
                          <a:latin typeface="Poppins Medium"/>
                        </a:rPr>
                        <a:t>QUESTIONS</a:t>
                      </a: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10B5BF"/>
                      </a:solidFill>
                      <a:prstDash val="solid"/>
                      <a:round/>
                      <a:headEnd type="none" w="med" len="med"/>
                      <a:tailEnd type="none" w="med" len="med"/>
                    </a:lnB>
                  </a:tcPr>
                </a:tc>
                <a:tc>
                  <a:txBody>
                    <a:bodyPr/>
                    <a:lstStyle/>
                    <a:p>
                      <a:pPr algn="ctr">
                        <a:lnSpc>
                          <a:spcPts val="263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3959"/>
                        </a:lnSpc>
                        <a:defRPr/>
                      </a:pPr>
                      <a:r>
                        <a:rPr lang="en-US" sz="3299">
                          <a:solidFill>
                            <a:srgbClr val="FFFFFF"/>
                          </a:solidFill>
                          <a:latin typeface="Poppins Medium"/>
                        </a:rPr>
                        <a:t>GOAL SETTING &amp; TIME ALLOCATION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10B5BF"/>
                      </a:solidFill>
                      <a:prstDash val="solid"/>
                      <a:round/>
                      <a:headEnd type="none" w="med" len="med"/>
                      <a:tailEnd type="none" w="med" len="med"/>
                    </a:lnB>
                  </a:tcPr>
                </a:tc>
                <a:tc>
                  <a:txBody>
                    <a:bodyPr/>
                    <a:lstStyle/>
                    <a:p>
                      <a:pPr algn="l">
                        <a:lnSpc>
                          <a:spcPts val="395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3959"/>
                        </a:lnSpc>
                        <a:defRPr/>
                      </a:pPr>
                      <a:r>
                        <a:rPr lang="en-US" sz="3299">
                          <a:solidFill>
                            <a:srgbClr val="FFFFFF"/>
                          </a:solidFill>
                          <a:latin typeface="Poppins Medium"/>
                        </a:rPr>
                        <a:t>PROGRESS TRACKING &amp; ADAPTABILITY</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10B5BF"/>
                      </a:solidFill>
                      <a:prstDash val="solid"/>
                      <a:round/>
                      <a:headEnd type="none" w="med" len="med"/>
                      <a:tailEnd type="none" w="med" len="med"/>
                    </a:lnB>
                  </a:tcPr>
                </a:tc>
                <a:extLst>
                  <a:ext uri="{0D108BD9-81ED-4DB2-BD59-A6C34878D82A}">
                    <a16:rowId xmlns:a16="http://schemas.microsoft.com/office/drawing/2014/main" val="10000"/>
                  </a:ext>
                </a:extLst>
              </a:tr>
              <a:tr h="3140004">
                <a:tc>
                  <a:txBody>
                    <a:bodyPr/>
                    <a:lstStyle/>
                    <a:p>
                      <a:pPr algn="l">
                        <a:lnSpc>
                          <a:spcPts val="3219"/>
                        </a:lnSpc>
                        <a:defRPr/>
                      </a:pPr>
                      <a:r>
                        <a:rPr lang="en-US" sz="2299">
                          <a:solidFill>
                            <a:srgbClr val="FFFFFF"/>
                          </a:solidFill>
                          <a:latin typeface="Poppins Light"/>
                        </a:rPr>
                        <a:t>Students are provided questions that will be used to understand their unique study habits, strengths, and areas for improvement through a personalized assessment.</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10B5B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ct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3359"/>
                        </a:lnSpc>
                        <a:defRPr/>
                      </a:pPr>
                      <a:r>
                        <a:rPr lang="en-US" sz="2399">
                          <a:solidFill>
                            <a:srgbClr val="FFFFFF"/>
                          </a:solidFill>
                          <a:latin typeface="Poppins Light"/>
                        </a:rPr>
                        <a:t>Set clear academic goals and allocate study time based on your priorities and the importance of each task or subject.</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10B5B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ctr">
                        <a:lnSpc>
                          <a:spcPts val="321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3219"/>
                        </a:lnSpc>
                        <a:defRPr/>
                      </a:pPr>
                      <a:r>
                        <a:rPr lang="en-US" sz="2299">
                          <a:solidFill>
                            <a:srgbClr val="FFFFFF"/>
                          </a:solidFill>
                          <a:latin typeface="Poppins Light"/>
                        </a:rPr>
                        <a:t>Monitor your progress, track study hours, and review completed tasks to stay accountable and motivated and adapt the plans accordingly.</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10B5B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a:off x="713175" y="1502864"/>
            <a:ext cx="1157185" cy="1453293"/>
          </a:xfrm>
          <a:custGeom>
            <a:avLst/>
            <a:gdLst/>
            <a:ahLst/>
            <a:cxnLst/>
            <a:rect l="l" t="t" r="r" b="b"/>
            <a:pathLst>
              <a:path w="1157185" h="1453293">
                <a:moveTo>
                  <a:pt x="0" y="0"/>
                </a:moveTo>
                <a:lnTo>
                  <a:pt x="1157185" y="0"/>
                </a:lnTo>
                <a:lnTo>
                  <a:pt x="1157185" y="1453293"/>
                </a:lnTo>
                <a:lnTo>
                  <a:pt x="0" y="14532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160803" y="1610386"/>
            <a:ext cx="14835430" cy="1228725"/>
          </a:xfrm>
          <a:prstGeom prst="rect">
            <a:avLst/>
          </a:prstGeom>
        </p:spPr>
        <p:txBody>
          <a:bodyPr lIns="0" tIns="0" rIns="0" bIns="0" rtlCol="0" anchor="t">
            <a:spAutoFit/>
          </a:bodyPr>
          <a:lstStyle/>
          <a:p>
            <a:pPr>
              <a:lnSpc>
                <a:spcPts val="9600"/>
              </a:lnSpc>
            </a:pPr>
            <a:r>
              <a:rPr lang="en-US" sz="8000">
                <a:solidFill>
                  <a:srgbClr val="3EDAD8"/>
                </a:solidFill>
                <a:latin typeface="Poppins Medium Bold"/>
              </a:rPr>
              <a:t>Methodology</a:t>
            </a: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rot="-5400000">
            <a:off x="2307173" y="4839356"/>
            <a:ext cx="10819087" cy="0"/>
          </a:xfrm>
          <a:prstGeom prst="line">
            <a:avLst/>
          </a:prstGeom>
          <a:ln w="76200"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187681" y="10119053"/>
            <a:ext cx="2283181" cy="167947"/>
            <a:chOff x="0" y="0"/>
            <a:chExt cx="601332" cy="44233"/>
          </a:xfrm>
        </p:grpSpPr>
        <p:sp>
          <p:nvSpPr>
            <p:cNvPr id="4" name="Freeform 4"/>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txBody>
            <a:bodyPr/>
            <a:lstStyle/>
            <a:p>
              <a:endParaRPr lang="en-US"/>
            </a:p>
          </p:txBody>
        </p:sp>
        <p:sp>
          <p:nvSpPr>
            <p:cNvPr id="5" name="TextBox 5"/>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2095500" y="0"/>
            <a:ext cx="16192500" cy="172508"/>
            <a:chOff x="0" y="0"/>
            <a:chExt cx="4264691" cy="45434"/>
          </a:xfrm>
        </p:grpSpPr>
        <p:sp>
          <p:nvSpPr>
            <p:cNvPr id="7" name="Freeform 7"/>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a:p>
          </p:txBody>
        </p:sp>
        <p:sp>
          <p:nvSpPr>
            <p:cNvPr id="8" name="TextBox 8"/>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9" name="TextBox 9"/>
          <p:cNvSpPr txBox="1"/>
          <p:nvPr/>
        </p:nvSpPr>
        <p:spPr>
          <a:xfrm>
            <a:off x="8561266" y="1141412"/>
            <a:ext cx="5430296" cy="714377"/>
          </a:xfrm>
          <a:prstGeom prst="rect">
            <a:avLst/>
          </a:prstGeom>
        </p:spPr>
        <p:txBody>
          <a:bodyPr lIns="0" tIns="0" rIns="0" bIns="0" rtlCol="0" anchor="t">
            <a:spAutoFit/>
          </a:bodyPr>
          <a:lstStyle/>
          <a:p>
            <a:pPr>
              <a:lnSpc>
                <a:spcPts val="5999"/>
              </a:lnSpc>
            </a:pPr>
            <a:r>
              <a:rPr lang="en-US" sz="3999" spc="119">
                <a:solidFill>
                  <a:srgbClr val="FFFFFF"/>
                </a:solidFill>
                <a:latin typeface="Aileron"/>
              </a:rPr>
              <a:t>Educational Expertise</a:t>
            </a:r>
          </a:p>
        </p:txBody>
      </p:sp>
      <p:sp>
        <p:nvSpPr>
          <p:cNvPr id="10" name="TextBox 10"/>
          <p:cNvSpPr txBox="1"/>
          <p:nvPr/>
        </p:nvSpPr>
        <p:spPr>
          <a:xfrm>
            <a:off x="8561266" y="2956772"/>
            <a:ext cx="6439769" cy="714375"/>
          </a:xfrm>
          <a:prstGeom prst="rect">
            <a:avLst/>
          </a:prstGeom>
        </p:spPr>
        <p:txBody>
          <a:bodyPr lIns="0" tIns="0" rIns="0" bIns="0" rtlCol="0" anchor="t">
            <a:spAutoFit/>
          </a:bodyPr>
          <a:lstStyle/>
          <a:p>
            <a:pPr>
              <a:lnSpc>
                <a:spcPts val="5999"/>
              </a:lnSpc>
            </a:pPr>
            <a:r>
              <a:rPr lang="en-US" sz="3999" spc="119">
                <a:solidFill>
                  <a:srgbClr val="FFFFFF"/>
                </a:solidFill>
                <a:latin typeface="Aileron"/>
              </a:rPr>
              <a:t>Data Analytical Tools</a:t>
            </a:r>
          </a:p>
        </p:txBody>
      </p:sp>
      <p:sp>
        <p:nvSpPr>
          <p:cNvPr id="11" name="TextBox 11"/>
          <p:cNvSpPr txBox="1"/>
          <p:nvPr/>
        </p:nvSpPr>
        <p:spPr>
          <a:xfrm>
            <a:off x="8561266" y="4729162"/>
            <a:ext cx="5238015" cy="714375"/>
          </a:xfrm>
          <a:prstGeom prst="rect">
            <a:avLst/>
          </a:prstGeom>
        </p:spPr>
        <p:txBody>
          <a:bodyPr lIns="0" tIns="0" rIns="0" bIns="0" rtlCol="0" anchor="t">
            <a:spAutoFit/>
          </a:bodyPr>
          <a:lstStyle/>
          <a:p>
            <a:pPr>
              <a:lnSpc>
                <a:spcPts val="5999"/>
              </a:lnSpc>
            </a:pPr>
            <a:r>
              <a:rPr lang="en-US" sz="3999" spc="119">
                <a:solidFill>
                  <a:srgbClr val="FFFFFF"/>
                </a:solidFill>
                <a:latin typeface="Aileron"/>
              </a:rPr>
              <a:t>Software Developers</a:t>
            </a:r>
          </a:p>
        </p:txBody>
      </p:sp>
      <p:sp>
        <p:nvSpPr>
          <p:cNvPr id="12" name="TextBox 12"/>
          <p:cNvSpPr txBox="1"/>
          <p:nvPr/>
        </p:nvSpPr>
        <p:spPr>
          <a:xfrm>
            <a:off x="8561266" y="6583786"/>
            <a:ext cx="3146962" cy="714375"/>
          </a:xfrm>
          <a:prstGeom prst="rect">
            <a:avLst/>
          </a:prstGeom>
        </p:spPr>
        <p:txBody>
          <a:bodyPr lIns="0" tIns="0" rIns="0" bIns="0" rtlCol="0" anchor="t">
            <a:spAutoFit/>
          </a:bodyPr>
          <a:lstStyle/>
          <a:p>
            <a:pPr>
              <a:lnSpc>
                <a:spcPts val="5999"/>
              </a:lnSpc>
            </a:pPr>
            <a:r>
              <a:rPr lang="en-US" sz="3999" spc="119">
                <a:solidFill>
                  <a:srgbClr val="FFFFFF"/>
                </a:solidFill>
                <a:latin typeface="Aileron"/>
              </a:rPr>
              <a:t>Databases</a:t>
            </a:r>
          </a:p>
        </p:txBody>
      </p:sp>
      <p:sp>
        <p:nvSpPr>
          <p:cNvPr id="13" name="Freeform 13"/>
          <p:cNvSpPr/>
          <p:nvPr/>
        </p:nvSpPr>
        <p:spPr>
          <a:xfrm>
            <a:off x="18732" y="41063"/>
            <a:ext cx="7761484" cy="10287000"/>
          </a:xfrm>
          <a:custGeom>
            <a:avLst/>
            <a:gdLst/>
            <a:ahLst/>
            <a:cxnLst/>
            <a:rect l="l" t="t" r="r" b="b"/>
            <a:pathLst>
              <a:path w="7761484" h="10287000">
                <a:moveTo>
                  <a:pt x="0" y="0"/>
                </a:moveTo>
                <a:lnTo>
                  <a:pt x="7761484" y="0"/>
                </a:lnTo>
                <a:lnTo>
                  <a:pt x="7761484" y="10287000"/>
                </a:lnTo>
                <a:lnTo>
                  <a:pt x="0" y="10287000"/>
                </a:lnTo>
                <a:lnTo>
                  <a:pt x="0" y="0"/>
                </a:lnTo>
                <a:close/>
              </a:path>
            </a:pathLst>
          </a:custGeom>
          <a:blipFill>
            <a:blip r:embed="rId2">
              <a:alphaModFix amt="40000"/>
            </a:blip>
            <a:stretch>
              <a:fillRect l="-61143" r="-117886"/>
            </a:stretch>
          </a:blipFill>
        </p:spPr>
        <p:txBody>
          <a:bodyPr/>
          <a:lstStyle/>
          <a:p>
            <a:endParaRPr lang="en-US"/>
          </a:p>
        </p:txBody>
      </p:sp>
      <p:grpSp>
        <p:nvGrpSpPr>
          <p:cNvPr id="14" name="Group 14"/>
          <p:cNvGrpSpPr/>
          <p:nvPr/>
        </p:nvGrpSpPr>
        <p:grpSpPr>
          <a:xfrm>
            <a:off x="7276661" y="1115695"/>
            <a:ext cx="880110" cy="88011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16" name="TextBox 16"/>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1</a:t>
              </a:r>
            </a:p>
          </p:txBody>
        </p:sp>
      </p:grpSp>
      <p:grpSp>
        <p:nvGrpSpPr>
          <p:cNvPr id="17" name="Group 17"/>
          <p:cNvGrpSpPr/>
          <p:nvPr/>
        </p:nvGrpSpPr>
        <p:grpSpPr>
          <a:xfrm>
            <a:off x="7276661" y="2931054"/>
            <a:ext cx="880110" cy="88011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19" name="TextBox 19"/>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2</a:t>
              </a:r>
            </a:p>
          </p:txBody>
        </p:sp>
      </p:grpSp>
      <p:grpSp>
        <p:nvGrpSpPr>
          <p:cNvPr id="20" name="Group 20"/>
          <p:cNvGrpSpPr/>
          <p:nvPr/>
        </p:nvGrpSpPr>
        <p:grpSpPr>
          <a:xfrm>
            <a:off x="7276661" y="4744508"/>
            <a:ext cx="880110" cy="88011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AAF1"/>
            </a:solidFill>
          </p:spPr>
          <p:txBody>
            <a:bodyPr/>
            <a:lstStyle/>
            <a:p>
              <a:endParaRPr lang="en-US"/>
            </a:p>
          </p:txBody>
        </p:sp>
        <p:sp>
          <p:nvSpPr>
            <p:cNvPr id="22" name="TextBox 22"/>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3</a:t>
              </a:r>
            </a:p>
          </p:txBody>
        </p:sp>
      </p:grpSp>
      <p:grpSp>
        <p:nvGrpSpPr>
          <p:cNvPr id="23" name="Group 23"/>
          <p:cNvGrpSpPr/>
          <p:nvPr/>
        </p:nvGrpSpPr>
        <p:grpSpPr>
          <a:xfrm>
            <a:off x="7276661" y="6558068"/>
            <a:ext cx="880110" cy="88011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txBody>
            <a:bodyPr/>
            <a:lstStyle/>
            <a:p>
              <a:endParaRPr lang="en-US"/>
            </a:p>
          </p:txBody>
        </p:sp>
        <p:sp>
          <p:nvSpPr>
            <p:cNvPr id="25" name="TextBox 25"/>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4</a:t>
              </a:r>
            </a:p>
          </p:txBody>
        </p:sp>
      </p:grpSp>
      <p:sp>
        <p:nvSpPr>
          <p:cNvPr id="26" name="TextBox 26"/>
          <p:cNvSpPr txBox="1"/>
          <p:nvPr/>
        </p:nvSpPr>
        <p:spPr>
          <a:xfrm>
            <a:off x="367324" y="483235"/>
            <a:ext cx="6099712" cy="979806"/>
          </a:xfrm>
          <a:prstGeom prst="rect">
            <a:avLst/>
          </a:prstGeom>
        </p:spPr>
        <p:txBody>
          <a:bodyPr lIns="0" tIns="0" rIns="0" bIns="0" rtlCol="0" anchor="t">
            <a:spAutoFit/>
          </a:bodyPr>
          <a:lstStyle/>
          <a:p>
            <a:pPr>
              <a:lnSpc>
                <a:spcPts val="7929"/>
              </a:lnSpc>
            </a:pPr>
            <a:r>
              <a:rPr lang="en-US" sz="6099" spc="182">
                <a:solidFill>
                  <a:srgbClr val="3EDAD8"/>
                </a:solidFill>
                <a:latin typeface="Aileron Bold"/>
              </a:rPr>
              <a:t>Resources</a:t>
            </a:r>
          </a:p>
        </p:txBody>
      </p:sp>
      <p:grpSp>
        <p:nvGrpSpPr>
          <p:cNvPr id="27" name="Group 27"/>
          <p:cNvGrpSpPr/>
          <p:nvPr/>
        </p:nvGrpSpPr>
        <p:grpSpPr>
          <a:xfrm>
            <a:off x="7276661" y="8371628"/>
            <a:ext cx="880110" cy="88011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79B4"/>
            </a:solidFill>
          </p:spPr>
          <p:txBody>
            <a:bodyPr/>
            <a:lstStyle/>
            <a:p>
              <a:endParaRPr lang="en-US"/>
            </a:p>
          </p:txBody>
        </p:sp>
        <p:sp>
          <p:nvSpPr>
            <p:cNvPr id="29" name="TextBox 29"/>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5</a:t>
              </a:r>
            </a:p>
          </p:txBody>
        </p:sp>
      </p:grpSp>
      <p:sp>
        <p:nvSpPr>
          <p:cNvPr id="30" name="TextBox 30"/>
          <p:cNvSpPr txBox="1"/>
          <p:nvPr/>
        </p:nvSpPr>
        <p:spPr>
          <a:xfrm>
            <a:off x="8561266" y="8397346"/>
            <a:ext cx="7256962" cy="714375"/>
          </a:xfrm>
          <a:prstGeom prst="rect">
            <a:avLst/>
          </a:prstGeom>
        </p:spPr>
        <p:txBody>
          <a:bodyPr lIns="0" tIns="0" rIns="0" bIns="0" rtlCol="0" anchor="t">
            <a:spAutoFit/>
          </a:bodyPr>
          <a:lstStyle/>
          <a:p>
            <a:pPr>
              <a:lnSpc>
                <a:spcPts val="5999"/>
              </a:lnSpc>
            </a:pPr>
            <a:r>
              <a:rPr lang="en-US" sz="3999" spc="119">
                <a:solidFill>
                  <a:srgbClr val="FFFFFF"/>
                </a:solidFill>
                <a:latin typeface="Aileron"/>
              </a:rPr>
              <a:t>Stakeholder Collaboration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AutoShape 2"/>
          <p:cNvSpPr/>
          <p:nvPr/>
        </p:nvSpPr>
        <p:spPr>
          <a:xfrm>
            <a:off x="3865538" y="4789239"/>
            <a:ext cx="2408322" cy="0"/>
          </a:xfrm>
          <a:prstGeom prst="line">
            <a:avLst/>
          </a:prstGeom>
          <a:ln w="85725" cap="flat">
            <a:solidFill>
              <a:srgbClr val="3EDAD8"/>
            </a:solidFill>
            <a:prstDash val="solid"/>
            <a:headEnd type="none" w="sm" len="sm"/>
            <a:tailEnd type="none" w="sm" len="sm"/>
          </a:ln>
        </p:spPr>
        <p:txBody>
          <a:bodyPr/>
          <a:lstStyle/>
          <a:p>
            <a:endParaRPr lang="en-US"/>
          </a:p>
        </p:txBody>
      </p:sp>
      <p:grpSp>
        <p:nvGrpSpPr>
          <p:cNvPr id="3" name="Group 3"/>
          <p:cNvGrpSpPr/>
          <p:nvPr/>
        </p:nvGrpSpPr>
        <p:grpSpPr>
          <a:xfrm>
            <a:off x="16192500" y="10137246"/>
            <a:ext cx="2283181" cy="167947"/>
            <a:chOff x="0" y="0"/>
            <a:chExt cx="601332" cy="44233"/>
          </a:xfrm>
        </p:grpSpPr>
        <p:sp>
          <p:nvSpPr>
            <p:cNvPr id="4" name="Freeform 4"/>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txBody>
            <a:bodyPr/>
            <a:lstStyle/>
            <a:p>
              <a:endParaRPr lang="en-US"/>
            </a:p>
          </p:txBody>
        </p:sp>
        <p:sp>
          <p:nvSpPr>
            <p:cNvPr id="5" name="TextBox 5"/>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0" y="0"/>
            <a:ext cx="16192500" cy="172508"/>
            <a:chOff x="0" y="0"/>
            <a:chExt cx="4264691" cy="45434"/>
          </a:xfrm>
        </p:grpSpPr>
        <p:sp>
          <p:nvSpPr>
            <p:cNvPr id="7" name="Freeform 7"/>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a:p>
          </p:txBody>
        </p:sp>
        <p:sp>
          <p:nvSpPr>
            <p:cNvPr id="8" name="TextBox 8"/>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9" name="Group 9"/>
          <p:cNvGrpSpPr/>
          <p:nvPr/>
        </p:nvGrpSpPr>
        <p:grpSpPr>
          <a:xfrm>
            <a:off x="2199559" y="3956250"/>
            <a:ext cx="1665979" cy="166597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grpSp>
        <p:nvGrpSpPr>
          <p:cNvPr id="12" name="Group 12"/>
          <p:cNvGrpSpPr/>
          <p:nvPr/>
        </p:nvGrpSpPr>
        <p:grpSpPr>
          <a:xfrm>
            <a:off x="6273860" y="3956250"/>
            <a:ext cx="1665979" cy="166597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grpSp>
        <p:nvGrpSpPr>
          <p:cNvPr id="15" name="Group 15"/>
          <p:cNvGrpSpPr/>
          <p:nvPr/>
        </p:nvGrpSpPr>
        <p:grpSpPr>
          <a:xfrm>
            <a:off x="10348161" y="3956250"/>
            <a:ext cx="1665979" cy="166597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grpSp>
        <p:nvGrpSpPr>
          <p:cNvPr id="18" name="Group 18"/>
          <p:cNvGrpSpPr/>
          <p:nvPr/>
        </p:nvGrpSpPr>
        <p:grpSpPr>
          <a:xfrm>
            <a:off x="14167744" y="3913340"/>
            <a:ext cx="1665979" cy="166597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21" name="AutoShape 21"/>
          <p:cNvSpPr/>
          <p:nvPr/>
        </p:nvSpPr>
        <p:spPr>
          <a:xfrm>
            <a:off x="7939839" y="4789239"/>
            <a:ext cx="2408322" cy="0"/>
          </a:xfrm>
          <a:prstGeom prst="line">
            <a:avLst/>
          </a:prstGeom>
          <a:ln w="85725" cap="flat">
            <a:solidFill>
              <a:srgbClr val="3EDAD8"/>
            </a:solidFill>
            <a:prstDash val="solid"/>
            <a:headEnd type="none" w="sm" len="sm"/>
            <a:tailEnd type="none" w="sm" len="sm"/>
          </a:ln>
        </p:spPr>
        <p:txBody>
          <a:bodyPr/>
          <a:lstStyle/>
          <a:p>
            <a:endParaRPr lang="en-US"/>
          </a:p>
        </p:txBody>
      </p:sp>
      <p:sp>
        <p:nvSpPr>
          <p:cNvPr id="22" name="AutoShape 22"/>
          <p:cNvSpPr/>
          <p:nvPr/>
        </p:nvSpPr>
        <p:spPr>
          <a:xfrm flipV="1">
            <a:off x="12014140" y="4746329"/>
            <a:ext cx="2153604" cy="42910"/>
          </a:xfrm>
          <a:prstGeom prst="line">
            <a:avLst/>
          </a:prstGeom>
          <a:ln w="85725" cap="flat">
            <a:solidFill>
              <a:srgbClr val="3EDAD8"/>
            </a:solidFill>
            <a:prstDash val="solid"/>
            <a:headEnd type="none" w="sm" len="sm"/>
            <a:tailEnd type="none" w="sm" len="sm"/>
          </a:ln>
        </p:spPr>
        <p:txBody>
          <a:bodyPr/>
          <a:lstStyle/>
          <a:p>
            <a:endParaRPr lang="en-US"/>
          </a:p>
        </p:txBody>
      </p:sp>
      <p:sp>
        <p:nvSpPr>
          <p:cNvPr id="23" name="Freeform 23"/>
          <p:cNvSpPr/>
          <p:nvPr/>
        </p:nvSpPr>
        <p:spPr>
          <a:xfrm>
            <a:off x="14406535" y="4173586"/>
            <a:ext cx="1188397" cy="1188397"/>
          </a:xfrm>
          <a:custGeom>
            <a:avLst/>
            <a:gdLst/>
            <a:ahLst/>
            <a:cxnLst/>
            <a:rect l="l" t="t" r="r" b="b"/>
            <a:pathLst>
              <a:path w="1188397" h="1188397">
                <a:moveTo>
                  <a:pt x="0" y="0"/>
                </a:moveTo>
                <a:lnTo>
                  <a:pt x="1188397" y="0"/>
                </a:lnTo>
                <a:lnTo>
                  <a:pt x="1188397" y="1188397"/>
                </a:lnTo>
                <a:lnTo>
                  <a:pt x="0" y="1188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p:cNvSpPr/>
          <p:nvPr/>
        </p:nvSpPr>
        <p:spPr>
          <a:xfrm>
            <a:off x="6556755" y="4290305"/>
            <a:ext cx="1100189" cy="997869"/>
          </a:xfrm>
          <a:custGeom>
            <a:avLst/>
            <a:gdLst/>
            <a:ahLst/>
            <a:cxnLst/>
            <a:rect l="l" t="t" r="r" b="b"/>
            <a:pathLst>
              <a:path w="1100189" h="997869">
                <a:moveTo>
                  <a:pt x="0" y="0"/>
                </a:moveTo>
                <a:lnTo>
                  <a:pt x="1100189" y="0"/>
                </a:lnTo>
                <a:lnTo>
                  <a:pt x="1100189" y="997869"/>
                </a:lnTo>
                <a:lnTo>
                  <a:pt x="0" y="9978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Freeform 25"/>
          <p:cNvSpPr/>
          <p:nvPr/>
        </p:nvSpPr>
        <p:spPr>
          <a:xfrm>
            <a:off x="10803146" y="4434092"/>
            <a:ext cx="762575" cy="753996"/>
          </a:xfrm>
          <a:custGeom>
            <a:avLst/>
            <a:gdLst/>
            <a:ahLst/>
            <a:cxnLst/>
            <a:rect l="l" t="t" r="r" b="b"/>
            <a:pathLst>
              <a:path w="762575" h="753996">
                <a:moveTo>
                  <a:pt x="0" y="0"/>
                </a:moveTo>
                <a:lnTo>
                  <a:pt x="762575" y="0"/>
                </a:lnTo>
                <a:lnTo>
                  <a:pt x="762575" y="753996"/>
                </a:lnTo>
                <a:lnTo>
                  <a:pt x="0" y="7539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6" name="TextBox 26"/>
          <p:cNvSpPr txBox="1"/>
          <p:nvPr/>
        </p:nvSpPr>
        <p:spPr>
          <a:xfrm>
            <a:off x="1525276" y="6478427"/>
            <a:ext cx="3014545" cy="904362"/>
          </a:xfrm>
          <a:prstGeom prst="rect">
            <a:avLst/>
          </a:prstGeom>
        </p:spPr>
        <p:txBody>
          <a:bodyPr lIns="0" tIns="0" rIns="0" bIns="0" rtlCol="0" anchor="t">
            <a:spAutoFit/>
          </a:bodyPr>
          <a:lstStyle/>
          <a:p>
            <a:pPr algn="ctr">
              <a:lnSpc>
                <a:spcPts val="3716"/>
              </a:lnSpc>
            </a:pPr>
            <a:r>
              <a:rPr lang="en-US" sz="2477" spc="74">
                <a:solidFill>
                  <a:srgbClr val="FEFEFE"/>
                </a:solidFill>
                <a:latin typeface="Aileron"/>
              </a:rPr>
              <a:t>Improving Grades for Users</a:t>
            </a:r>
          </a:p>
        </p:txBody>
      </p:sp>
      <p:grpSp>
        <p:nvGrpSpPr>
          <p:cNvPr id="27" name="Group 27"/>
          <p:cNvGrpSpPr/>
          <p:nvPr/>
        </p:nvGrpSpPr>
        <p:grpSpPr>
          <a:xfrm>
            <a:off x="5598560" y="5761150"/>
            <a:ext cx="3016580" cy="1586954"/>
            <a:chOff x="0" y="0"/>
            <a:chExt cx="4022106" cy="2115938"/>
          </a:xfrm>
        </p:grpSpPr>
        <p:sp>
          <p:nvSpPr>
            <p:cNvPr id="28" name="TextBox 28"/>
            <p:cNvSpPr txBox="1"/>
            <p:nvPr/>
          </p:nvSpPr>
          <p:spPr>
            <a:xfrm>
              <a:off x="0" y="935522"/>
              <a:ext cx="4022106" cy="1180417"/>
            </a:xfrm>
            <a:prstGeom prst="rect">
              <a:avLst/>
            </a:prstGeom>
          </p:spPr>
          <p:txBody>
            <a:bodyPr lIns="0" tIns="0" rIns="0" bIns="0" rtlCol="0" anchor="t">
              <a:spAutoFit/>
            </a:bodyPr>
            <a:lstStyle/>
            <a:p>
              <a:pPr algn="ctr">
                <a:lnSpc>
                  <a:spcPts val="3716"/>
                </a:lnSpc>
              </a:pPr>
              <a:r>
                <a:rPr lang="en-US" sz="2477" spc="74">
                  <a:solidFill>
                    <a:srgbClr val="FEFEFE"/>
                  </a:solidFill>
                  <a:latin typeface="Aileron"/>
                </a:rPr>
                <a:t>Enhanced Mental Health</a:t>
              </a:r>
            </a:p>
          </p:txBody>
        </p:sp>
        <p:sp>
          <p:nvSpPr>
            <p:cNvPr id="29" name="TextBox 29"/>
            <p:cNvSpPr txBox="1"/>
            <p:nvPr/>
          </p:nvSpPr>
          <p:spPr>
            <a:xfrm>
              <a:off x="2713" y="-38100"/>
              <a:ext cx="4019393" cy="763755"/>
            </a:xfrm>
            <a:prstGeom prst="rect">
              <a:avLst/>
            </a:prstGeom>
          </p:spPr>
          <p:txBody>
            <a:bodyPr lIns="0" tIns="0" rIns="0" bIns="0" rtlCol="0" anchor="t">
              <a:spAutoFit/>
            </a:bodyPr>
            <a:lstStyle/>
            <a:p>
              <a:pPr algn="ctr">
                <a:lnSpc>
                  <a:spcPts val="4685"/>
                </a:lnSpc>
              </a:pPr>
              <a:endParaRPr/>
            </a:p>
          </p:txBody>
        </p:sp>
      </p:grpSp>
      <p:grpSp>
        <p:nvGrpSpPr>
          <p:cNvPr id="30" name="Group 30"/>
          <p:cNvGrpSpPr/>
          <p:nvPr/>
        </p:nvGrpSpPr>
        <p:grpSpPr>
          <a:xfrm>
            <a:off x="13493543" y="5821224"/>
            <a:ext cx="3014545" cy="2048236"/>
            <a:chOff x="0" y="0"/>
            <a:chExt cx="4019393" cy="2730981"/>
          </a:xfrm>
        </p:grpSpPr>
        <p:sp>
          <p:nvSpPr>
            <p:cNvPr id="31" name="TextBox 31"/>
            <p:cNvSpPr txBox="1"/>
            <p:nvPr/>
          </p:nvSpPr>
          <p:spPr>
            <a:xfrm>
              <a:off x="0" y="935522"/>
              <a:ext cx="4019393" cy="1795459"/>
            </a:xfrm>
            <a:prstGeom prst="rect">
              <a:avLst/>
            </a:prstGeom>
          </p:spPr>
          <p:txBody>
            <a:bodyPr lIns="0" tIns="0" rIns="0" bIns="0" rtlCol="0" anchor="t">
              <a:spAutoFit/>
            </a:bodyPr>
            <a:lstStyle/>
            <a:p>
              <a:pPr algn="ctr">
                <a:lnSpc>
                  <a:spcPts val="3716"/>
                </a:lnSpc>
              </a:pPr>
              <a:r>
                <a:rPr lang="en-US" sz="2477" spc="74">
                  <a:solidFill>
                    <a:srgbClr val="FEFEFE"/>
                  </a:solidFill>
                  <a:latin typeface="Aileron"/>
                </a:rPr>
                <a:t>Partnerships with Educational Platforms</a:t>
              </a:r>
            </a:p>
          </p:txBody>
        </p:sp>
        <p:sp>
          <p:nvSpPr>
            <p:cNvPr id="32" name="TextBox 32"/>
            <p:cNvSpPr txBox="1"/>
            <p:nvPr/>
          </p:nvSpPr>
          <p:spPr>
            <a:xfrm>
              <a:off x="0" y="-38100"/>
              <a:ext cx="4019393" cy="763755"/>
            </a:xfrm>
            <a:prstGeom prst="rect">
              <a:avLst/>
            </a:prstGeom>
          </p:spPr>
          <p:txBody>
            <a:bodyPr lIns="0" tIns="0" rIns="0" bIns="0" rtlCol="0" anchor="t">
              <a:spAutoFit/>
            </a:bodyPr>
            <a:lstStyle/>
            <a:p>
              <a:pPr algn="ctr">
                <a:lnSpc>
                  <a:spcPts val="4685"/>
                </a:lnSpc>
              </a:pPr>
              <a:endParaRPr/>
            </a:p>
          </p:txBody>
        </p:sp>
      </p:grpSp>
      <p:sp>
        <p:nvSpPr>
          <p:cNvPr id="33" name="TextBox 33"/>
          <p:cNvSpPr txBox="1"/>
          <p:nvPr/>
        </p:nvSpPr>
        <p:spPr>
          <a:xfrm>
            <a:off x="13748179" y="6244406"/>
            <a:ext cx="3014545" cy="582341"/>
          </a:xfrm>
          <a:prstGeom prst="rect">
            <a:avLst/>
          </a:prstGeom>
        </p:spPr>
        <p:txBody>
          <a:bodyPr lIns="0" tIns="0" rIns="0" bIns="0" rtlCol="0" anchor="t">
            <a:spAutoFit/>
          </a:bodyPr>
          <a:lstStyle/>
          <a:p>
            <a:pPr algn="ctr">
              <a:lnSpc>
                <a:spcPts val="4685"/>
              </a:lnSpc>
            </a:pPr>
            <a:endParaRPr/>
          </a:p>
        </p:txBody>
      </p:sp>
      <p:grpSp>
        <p:nvGrpSpPr>
          <p:cNvPr id="34" name="Group 34"/>
          <p:cNvGrpSpPr/>
          <p:nvPr/>
        </p:nvGrpSpPr>
        <p:grpSpPr>
          <a:xfrm>
            <a:off x="9677161" y="5821224"/>
            <a:ext cx="3014545" cy="1586954"/>
            <a:chOff x="0" y="0"/>
            <a:chExt cx="4019393" cy="2115938"/>
          </a:xfrm>
        </p:grpSpPr>
        <p:sp>
          <p:nvSpPr>
            <p:cNvPr id="35" name="TextBox 35"/>
            <p:cNvSpPr txBox="1"/>
            <p:nvPr/>
          </p:nvSpPr>
          <p:spPr>
            <a:xfrm>
              <a:off x="0" y="935522"/>
              <a:ext cx="4019393" cy="1180417"/>
            </a:xfrm>
            <a:prstGeom prst="rect">
              <a:avLst/>
            </a:prstGeom>
          </p:spPr>
          <p:txBody>
            <a:bodyPr lIns="0" tIns="0" rIns="0" bIns="0" rtlCol="0" anchor="t">
              <a:spAutoFit/>
            </a:bodyPr>
            <a:lstStyle/>
            <a:p>
              <a:pPr algn="ctr">
                <a:lnSpc>
                  <a:spcPts val="3716"/>
                </a:lnSpc>
              </a:pPr>
              <a:r>
                <a:rPr lang="en-US" sz="2477" spc="74">
                  <a:solidFill>
                    <a:srgbClr val="FEFEFE"/>
                  </a:solidFill>
                  <a:latin typeface="Aileron"/>
                </a:rPr>
                <a:t>Improved Work-Life Balance</a:t>
              </a:r>
            </a:p>
          </p:txBody>
        </p:sp>
        <p:sp>
          <p:nvSpPr>
            <p:cNvPr id="36" name="TextBox 36"/>
            <p:cNvSpPr txBox="1"/>
            <p:nvPr/>
          </p:nvSpPr>
          <p:spPr>
            <a:xfrm>
              <a:off x="0" y="-38100"/>
              <a:ext cx="4019393" cy="763755"/>
            </a:xfrm>
            <a:prstGeom prst="rect">
              <a:avLst/>
            </a:prstGeom>
          </p:spPr>
          <p:txBody>
            <a:bodyPr lIns="0" tIns="0" rIns="0" bIns="0" rtlCol="0" anchor="t">
              <a:spAutoFit/>
            </a:bodyPr>
            <a:lstStyle/>
            <a:p>
              <a:pPr algn="ctr">
                <a:lnSpc>
                  <a:spcPts val="4685"/>
                </a:lnSpc>
              </a:pPr>
              <a:endParaRPr/>
            </a:p>
          </p:txBody>
        </p:sp>
      </p:grpSp>
      <p:sp>
        <p:nvSpPr>
          <p:cNvPr id="37" name="TextBox 37"/>
          <p:cNvSpPr txBox="1"/>
          <p:nvPr/>
        </p:nvSpPr>
        <p:spPr>
          <a:xfrm>
            <a:off x="1028700" y="1145222"/>
            <a:ext cx="12246346" cy="909956"/>
          </a:xfrm>
          <a:prstGeom prst="rect">
            <a:avLst/>
          </a:prstGeom>
        </p:spPr>
        <p:txBody>
          <a:bodyPr lIns="0" tIns="0" rIns="0" bIns="0" rtlCol="0" anchor="t">
            <a:spAutoFit/>
          </a:bodyPr>
          <a:lstStyle/>
          <a:p>
            <a:pPr>
              <a:lnSpc>
                <a:spcPts val="7279"/>
              </a:lnSpc>
            </a:pPr>
            <a:r>
              <a:rPr lang="en-US" sz="5599" spc="167">
                <a:solidFill>
                  <a:srgbClr val="3EDAD8"/>
                </a:solidFill>
                <a:latin typeface="Aileron Heavy"/>
              </a:rPr>
              <a:t>Expected Outcomes</a:t>
            </a:r>
          </a:p>
        </p:txBody>
      </p:sp>
      <p:sp>
        <p:nvSpPr>
          <p:cNvPr id="38" name="TextBox 38"/>
          <p:cNvSpPr txBox="1"/>
          <p:nvPr/>
        </p:nvSpPr>
        <p:spPr>
          <a:xfrm>
            <a:off x="2641397" y="4249316"/>
            <a:ext cx="782302" cy="860676"/>
          </a:xfrm>
          <a:prstGeom prst="rect">
            <a:avLst/>
          </a:prstGeom>
        </p:spPr>
        <p:txBody>
          <a:bodyPr lIns="0" tIns="0" rIns="0" bIns="0" rtlCol="0" anchor="t">
            <a:spAutoFit/>
          </a:bodyPr>
          <a:lstStyle/>
          <a:p>
            <a:pPr algn="ctr">
              <a:lnSpc>
                <a:spcPts val="7264"/>
              </a:lnSpc>
              <a:spcBef>
                <a:spcPct val="0"/>
              </a:spcBef>
            </a:pPr>
            <a:r>
              <a:rPr lang="en-US" sz="4842" spc="145">
                <a:solidFill>
                  <a:srgbClr val="141414"/>
                </a:solidFill>
                <a:latin typeface="Comic Sans"/>
              </a:rPr>
              <a:t>A+</a:t>
            </a: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sp>
        <p:nvSpPr>
          <p:cNvPr id="3" name="Freeform 3"/>
          <p:cNvSpPr/>
          <p:nvPr/>
        </p:nvSpPr>
        <p:spPr>
          <a:xfrm>
            <a:off x="-480150" y="6992769"/>
            <a:ext cx="7652090" cy="5579069"/>
          </a:xfrm>
          <a:custGeom>
            <a:avLst/>
            <a:gdLst/>
            <a:ahLst/>
            <a:cxnLst/>
            <a:rect l="l" t="t" r="r" b="b"/>
            <a:pathLst>
              <a:path w="7652090" h="5579069">
                <a:moveTo>
                  <a:pt x="0" y="0"/>
                </a:moveTo>
                <a:lnTo>
                  <a:pt x="7652090" y="0"/>
                </a:lnTo>
                <a:lnTo>
                  <a:pt x="7652090" y="5579069"/>
                </a:lnTo>
                <a:lnTo>
                  <a:pt x="0" y="55790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rot="-5400000">
            <a:off x="-1974906" y="1974906"/>
            <a:ext cx="4238545" cy="288733"/>
            <a:chOff x="0" y="0"/>
            <a:chExt cx="1116325" cy="76045"/>
          </a:xfrm>
        </p:grpSpPr>
        <p:sp>
          <p:nvSpPr>
            <p:cNvPr id="5" name="Freeform 5"/>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txBody>
            <a:bodyPr/>
            <a:lstStyle/>
            <a:p>
              <a:endParaRPr lang="en-US"/>
            </a:p>
          </p:txBody>
        </p:sp>
        <p:sp>
          <p:nvSpPr>
            <p:cNvPr id="6" name="TextBox 6"/>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0037538" y="3078646"/>
            <a:ext cx="5341589" cy="4807430"/>
          </a:xfrm>
          <a:custGeom>
            <a:avLst/>
            <a:gdLst/>
            <a:ahLst/>
            <a:cxnLst/>
            <a:rect l="l" t="t" r="r" b="b"/>
            <a:pathLst>
              <a:path w="5341589" h="4807430">
                <a:moveTo>
                  <a:pt x="0" y="0"/>
                </a:moveTo>
                <a:lnTo>
                  <a:pt x="5341590" y="0"/>
                </a:lnTo>
                <a:lnTo>
                  <a:pt x="5341590" y="4807431"/>
                </a:lnTo>
                <a:lnTo>
                  <a:pt x="0" y="48074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712082" y="1545749"/>
            <a:ext cx="4795454" cy="904875"/>
          </a:xfrm>
          <a:prstGeom prst="rect">
            <a:avLst/>
          </a:prstGeom>
        </p:spPr>
        <p:txBody>
          <a:bodyPr lIns="0" tIns="0" rIns="0" bIns="0" rtlCol="0" anchor="t">
            <a:spAutoFit/>
          </a:bodyPr>
          <a:lstStyle/>
          <a:p>
            <a:pPr>
              <a:lnSpc>
                <a:spcPts val="6719"/>
              </a:lnSpc>
            </a:pPr>
            <a:r>
              <a:rPr lang="en-US" sz="5599">
                <a:solidFill>
                  <a:srgbClr val="FFFFFF"/>
                </a:solidFill>
                <a:latin typeface="Poppins Bold"/>
              </a:rPr>
              <a:t>Market Size</a:t>
            </a:r>
          </a:p>
        </p:txBody>
      </p:sp>
      <p:sp>
        <p:nvSpPr>
          <p:cNvPr id="9" name="TextBox 9"/>
          <p:cNvSpPr txBox="1"/>
          <p:nvPr/>
        </p:nvSpPr>
        <p:spPr>
          <a:xfrm>
            <a:off x="1712082" y="2954821"/>
            <a:ext cx="5162840" cy="3409298"/>
          </a:xfrm>
          <a:prstGeom prst="rect">
            <a:avLst/>
          </a:prstGeom>
        </p:spPr>
        <p:txBody>
          <a:bodyPr lIns="0" tIns="0" rIns="0" bIns="0" rtlCol="0" anchor="t">
            <a:spAutoFit/>
          </a:bodyPr>
          <a:lstStyle/>
          <a:p>
            <a:pPr>
              <a:lnSpc>
                <a:spcPts val="3913"/>
              </a:lnSpc>
            </a:pPr>
            <a:r>
              <a:rPr lang="en-US" sz="2445">
                <a:solidFill>
                  <a:srgbClr val="D9D9D9"/>
                </a:solidFill>
                <a:latin typeface="Poppins"/>
              </a:rPr>
              <a:t>StudyOptima targets the Saudi educational market, which is valued at approximately 140 billion SAR (Maaal, 2019). Our strategy is to capture a portion of this market share and pursue steady expansion over time.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44475"/>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00000"/>
            </a:solidFill>
          </p:spPr>
          <p:txBody>
            <a:bodyPr/>
            <a:lstStyle/>
            <a:p>
              <a:endParaRPr lang="en-US"/>
            </a:p>
          </p:txBody>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3609397" y="-549499"/>
            <a:ext cx="6267753" cy="5093974"/>
          </a:xfrm>
          <a:custGeom>
            <a:avLst/>
            <a:gdLst/>
            <a:ahLst/>
            <a:cxnLst/>
            <a:rect l="l" t="t" r="r" b="b"/>
            <a:pathLst>
              <a:path w="6267753" h="5093974">
                <a:moveTo>
                  <a:pt x="0" y="0"/>
                </a:moveTo>
                <a:lnTo>
                  <a:pt x="6267753" y="0"/>
                </a:lnTo>
                <a:lnTo>
                  <a:pt x="6267753" y="5093974"/>
                </a:lnTo>
                <a:lnTo>
                  <a:pt x="0" y="50939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544727" y="5657290"/>
            <a:ext cx="6651996" cy="424815"/>
          </a:xfrm>
          <a:prstGeom prst="rect">
            <a:avLst/>
          </a:prstGeom>
        </p:spPr>
        <p:txBody>
          <a:bodyPr lIns="0" tIns="0" rIns="0" bIns="0" rtlCol="0" anchor="t">
            <a:spAutoFit/>
          </a:bodyPr>
          <a:lstStyle/>
          <a:p>
            <a:pPr>
              <a:lnSpc>
                <a:spcPts val="3360"/>
              </a:lnSpc>
            </a:pPr>
            <a:r>
              <a:rPr lang="en-US" sz="2400">
                <a:solidFill>
                  <a:srgbClr val="101010"/>
                </a:solidFill>
                <a:latin typeface="Poppins"/>
              </a:rPr>
              <a:t>Project Overview</a:t>
            </a:r>
          </a:p>
        </p:txBody>
      </p:sp>
      <p:sp>
        <p:nvSpPr>
          <p:cNvPr id="7" name="TextBox 7"/>
          <p:cNvSpPr txBox="1"/>
          <p:nvPr/>
        </p:nvSpPr>
        <p:spPr>
          <a:xfrm>
            <a:off x="1544727" y="6349365"/>
            <a:ext cx="7083247" cy="3060066"/>
          </a:xfrm>
          <a:prstGeom prst="rect">
            <a:avLst/>
          </a:prstGeom>
        </p:spPr>
        <p:txBody>
          <a:bodyPr lIns="0" tIns="0" rIns="0" bIns="0" rtlCol="0" anchor="t">
            <a:spAutoFit/>
          </a:bodyPr>
          <a:lstStyle/>
          <a:p>
            <a:pPr>
              <a:lnSpc>
                <a:spcPts val="3519"/>
              </a:lnSpc>
            </a:pPr>
            <a:r>
              <a:rPr lang="en-US" sz="2199">
                <a:solidFill>
                  <a:srgbClr val="545454"/>
                </a:solidFill>
                <a:latin typeface="Poppins"/>
              </a:rPr>
              <a:t>In conclusion, StudyOptima aims to address the time mismanagement problem that university students face. By using AI technology and data analysis, StudyOptima can create personalized plans for students that maximizes their academic performance based on their abilities and schedules.</a:t>
            </a:r>
          </a:p>
        </p:txBody>
      </p:sp>
      <p:sp>
        <p:nvSpPr>
          <p:cNvPr id="8" name="TextBox 8"/>
          <p:cNvSpPr txBox="1"/>
          <p:nvPr/>
        </p:nvSpPr>
        <p:spPr>
          <a:xfrm>
            <a:off x="1544727" y="2546276"/>
            <a:ext cx="4668112" cy="904875"/>
          </a:xfrm>
          <a:prstGeom prst="rect">
            <a:avLst/>
          </a:prstGeom>
        </p:spPr>
        <p:txBody>
          <a:bodyPr lIns="0" tIns="0" rIns="0" bIns="0" rtlCol="0" anchor="t">
            <a:spAutoFit/>
          </a:bodyPr>
          <a:lstStyle/>
          <a:p>
            <a:pPr>
              <a:lnSpc>
                <a:spcPts val="6719"/>
              </a:lnSpc>
            </a:pPr>
            <a:r>
              <a:rPr lang="en-US" sz="5599">
                <a:solidFill>
                  <a:srgbClr val="FFFFFF"/>
                </a:solidFill>
                <a:latin typeface="Poppins Bold"/>
              </a:rPr>
              <a:t>Conclusion</a:t>
            </a:r>
          </a:p>
        </p:txBody>
      </p:sp>
      <p:grpSp>
        <p:nvGrpSpPr>
          <p:cNvPr id="9" name="Group 9"/>
          <p:cNvGrpSpPr/>
          <p:nvPr/>
        </p:nvGrpSpPr>
        <p:grpSpPr>
          <a:xfrm>
            <a:off x="0" y="4255742"/>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en-US"/>
            </a:p>
          </p:txBody>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9660027" y="6349365"/>
            <a:ext cx="7083247" cy="1745616"/>
          </a:xfrm>
          <a:prstGeom prst="rect">
            <a:avLst/>
          </a:prstGeom>
        </p:spPr>
        <p:txBody>
          <a:bodyPr lIns="0" tIns="0" rIns="0" bIns="0" rtlCol="0" anchor="t">
            <a:spAutoFit/>
          </a:bodyPr>
          <a:lstStyle/>
          <a:p>
            <a:pPr>
              <a:lnSpc>
                <a:spcPts val="3519"/>
              </a:lnSpc>
            </a:pPr>
            <a:r>
              <a:rPr lang="en-US" sz="2199">
                <a:solidFill>
                  <a:srgbClr val="545454"/>
                </a:solidFill>
                <a:latin typeface="Poppins"/>
              </a:rPr>
              <a:t>Ultimately, StudyOptima will help university students establish a balance between their studies and their social life to reduce stress and allow them to maintain their desired lifestyle.</a:t>
            </a: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397</Words>
  <Application>Microsoft Office PowerPoint</Application>
  <PresentationFormat>Custom</PresentationFormat>
  <Paragraphs>55</Paragraphs>
  <Slides>10</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vt:i4>
      </vt:variant>
    </vt:vector>
  </HeadingPairs>
  <TitlesOfParts>
    <vt:vector size="25" baseType="lpstr">
      <vt:lpstr>Calibri</vt:lpstr>
      <vt:lpstr>Poppins Medium</vt:lpstr>
      <vt:lpstr>Poppins</vt:lpstr>
      <vt:lpstr>Canva Sans Bold</vt:lpstr>
      <vt:lpstr>Aileron</vt:lpstr>
      <vt:lpstr>Comic Sans</vt:lpstr>
      <vt:lpstr>Aileron Heavy</vt:lpstr>
      <vt:lpstr>Poppins Bold</vt:lpstr>
      <vt:lpstr>Poppins Light</vt:lpstr>
      <vt:lpstr>Poppins Medium Bold</vt:lpstr>
      <vt:lpstr>Arial</vt:lpstr>
      <vt:lpstr>Aileron Bold</vt:lpstr>
      <vt:lpstr>Aileron Ultra-Bold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Schneider and Co. Interiors</dc:title>
  <dc:creator>yasse</dc:creator>
  <cp:lastModifiedBy>AHMED  YASSER  ELHUSSEINI  IBRAHIM</cp:lastModifiedBy>
  <cp:revision>2</cp:revision>
  <dcterms:created xsi:type="dcterms:W3CDTF">2006-08-16T00:00:00Z</dcterms:created>
  <dcterms:modified xsi:type="dcterms:W3CDTF">2023-11-26T19:43:52Z</dcterms:modified>
  <dc:identifier>DAF1BHFuEpQ</dc:identifier>
</cp:coreProperties>
</file>